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366" r:id="rId3"/>
    <p:sldId id="282" r:id="rId4"/>
    <p:sldId id="283" r:id="rId5"/>
    <p:sldId id="277" r:id="rId6"/>
    <p:sldId id="284" r:id="rId7"/>
  </p:sldIdLst>
  <p:sldSz cx="12192000" cy="6858000"/>
  <p:notesSz cx="9144000" cy="6858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9966FF"/>
    <a:srgbClr val="FFFF99"/>
    <a:srgbClr val="CCFF99"/>
    <a:srgbClr val="FF99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819\Desktop\MMH\2021&#26371;&#35696;\&#26989;&#21209;&#22577;&#21578;&#27169;&#26495;\&#26989;&#21209;&#22577;&#21578;&#22294;&#34920;&#32113;&#25972;&#27169;&#26495;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B&#36039;&#26009;&#20633;&#20221;\20210224\BB&#26371;&#35696;\&#26989;&#21209;&#22577;&#21578;&#27169;&#26495;_20210916\&#38283;&#25918;&#31995;&#32113;&#21295;&#20986;&#36039;&#26009;%20-%20&#20986;&#24235;&#25628;&#23563;-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pPr>
            <a:r>
              <a:rPr lang="zh-TW"/>
              <a:t>參與者性別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baseline="0">
              <a:solidFill>
                <a:sysClr val="windowText" lastClr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defRPr>
          </a:pPr>
          <a:endParaRPr lang="zh-TW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ysClr val="windowText" lastClr="000000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zh-TW" altLang="zh-TW" sz="1800" b="1" i="0" u="none" strike="noStrike" baseline="0">
                <a:effectLst/>
              </a:rPr>
              <a:t>腫瘤</a:t>
            </a:r>
            <a:r>
              <a:rPr lang="zh-TW" altLang="zh-TW" sz="1800" b="1" i="0" baseline="0">
                <a:effectLst/>
              </a:rPr>
              <a:t>例數</a:t>
            </a:r>
            <a:r>
              <a:rPr lang="en-US" altLang="zh-TW" sz="1800" b="1" i="0" baseline="0">
                <a:effectLst/>
              </a:rPr>
              <a:t>(1511)</a:t>
            </a:r>
            <a:endParaRPr lang="zh-TW" altLang="zh-TW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3.7499999999999999E-2"/>
          <c:y val="0.13494949494949493"/>
          <c:w val="0.91111111111111109"/>
          <c:h val="0.6876462260399268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Tumor!$G$7</c:f>
              <c:strCache>
                <c:ptCount val="1"/>
                <c:pt idx="0">
                  <c:v>Breast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Tumor!$G$8</c:f>
              <c:numCache>
                <c:formatCode>General</c:formatCode>
                <c:ptCount val="1"/>
                <c:pt idx="0">
                  <c:v>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1F-406D-9680-12FEF9871DA5}"/>
            </c:ext>
          </c:extLst>
        </c:ser>
        <c:ser>
          <c:idx val="1"/>
          <c:order val="1"/>
          <c:tx>
            <c:strRef>
              <c:f>Tumor!$H$7</c:f>
              <c:strCache>
                <c:ptCount val="1"/>
                <c:pt idx="0">
                  <c:v>Ovary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Tumor!$H$8</c:f>
              <c:numCache>
                <c:formatCode>General</c:formatCode>
                <c:ptCount val="1"/>
                <c:pt idx="0">
                  <c:v>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1F-406D-9680-12FEF9871DA5}"/>
            </c:ext>
          </c:extLst>
        </c:ser>
        <c:ser>
          <c:idx val="2"/>
          <c:order val="2"/>
          <c:tx>
            <c:strRef>
              <c:f>Tumor!$I$7</c:f>
              <c:strCache>
                <c:ptCount val="1"/>
                <c:pt idx="0">
                  <c:v>Uterus</c:v>
                </c:pt>
              </c:strCache>
            </c:strRef>
          </c:tx>
          <c:spPr>
            <a:solidFill>
              <a:srgbClr val="FF33CC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Tumor!$I$8</c:f>
              <c:numCache>
                <c:formatCode>General</c:formatCode>
                <c:ptCount val="1"/>
                <c:pt idx="0">
                  <c:v>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1F-406D-9680-12FEF9871DA5}"/>
            </c:ext>
          </c:extLst>
        </c:ser>
        <c:ser>
          <c:idx val="3"/>
          <c:order val="3"/>
          <c:tx>
            <c:strRef>
              <c:f>Tumor!$J$7</c:f>
              <c:strCache>
                <c:ptCount val="1"/>
                <c:pt idx="0">
                  <c:v>Cervix</c:v>
                </c:pt>
              </c:strCache>
            </c:strRef>
          </c:tx>
          <c:spPr>
            <a:solidFill>
              <a:srgbClr val="8064A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Tumor!$J$8</c:f>
              <c:numCache>
                <c:formatCode>General</c:formatCode>
                <c:ptCount val="1"/>
                <c:pt idx="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1F-406D-9680-12FEF9871DA5}"/>
            </c:ext>
          </c:extLst>
        </c:ser>
        <c:ser>
          <c:idx val="4"/>
          <c:order val="4"/>
          <c:tx>
            <c:strRef>
              <c:f>Tumor!$K$7</c:f>
              <c:strCache>
                <c:ptCount val="1"/>
                <c:pt idx="0">
                  <c:v>Liver</c:v>
                </c:pt>
              </c:strCache>
            </c:strRef>
          </c:tx>
          <c:spPr>
            <a:solidFill>
              <a:srgbClr val="4BACC6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Tumor!$K$8</c:f>
              <c:numCache>
                <c:formatCode>General</c:formatCode>
                <c:ptCount val="1"/>
                <c:pt idx="0">
                  <c:v>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1F-406D-9680-12FEF9871DA5}"/>
            </c:ext>
          </c:extLst>
        </c:ser>
        <c:ser>
          <c:idx val="5"/>
          <c:order val="5"/>
          <c:tx>
            <c:strRef>
              <c:f>Tumor!$L$7</c:f>
              <c:strCache>
                <c:ptCount val="1"/>
                <c:pt idx="0">
                  <c:v>Colon/Rectum</c:v>
                </c:pt>
              </c:strCache>
            </c:strRef>
          </c:tx>
          <c:spPr>
            <a:solidFill>
              <a:srgbClr val="F79646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Tumor!$L$8</c:f>
              <c:numCache>
                <c:formatCode>General</c:formatCode>
                <c:ptCount val="1"/>
                <c:pt idx="0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B1F-406D-9680-12FEF9871DA5}"/>
            </c:ext>
          </c:extLst>
        </c:ser>
        <c:ser>
          <c:idx val="6"/>
          <c:order val="6"/>
          <c:tx>
            <c:strRef>
              <c:f>Tumor!$M$7</c:f>
              <c:strCache>
                <c:ptCount val="1"/>
                <c:pt idx="0">
                  <c:v>Thyroid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Tumor!$M$8</c:f>
              <c:numCache>
                <c:formatCode>General</c:formatCode>
                <c:ptCount val="1"/>
                <c:pt idx="0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B1F-406D-9680-12FEF9871DA5}"/>
            </c:ext>
          </c:extLst>
        </c:ser>
        <c:ser>
          <c:idx val="7"/>
          <c:order val="7"/>
          <c:tx>
            <c:strRef>
              <c:f>Tumor!$N$7</c:f>
              <c:strCache>
                <c:ptCount val="1"/>
                <c:pt idx="0">
                  <c:v>Lung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Tumor!$N$8</c:f>
              <c:numCache>
                <c:formatCode>General</c:formatCode>
                <c:ptCount val="1"/>
                <c:pt idx="0">
                  <c:v>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B1F-406D-9680-12FEF9871DA5}"/>
            </c:ext>
          </c:extLst>
        </c:ser>
        <c:ser>
          <c:idx val="8"/>
          <c:order val="8"/>
          <c:tx>
            <c:strRef>
              <c:f>Tumor!$O$7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Tumor!$O$8</c:f>
              <c:numCache>
                <c:formatCode>General</c:formatCode>
                <c:ptCount val="1"/>
                <c:pt idx="0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B1F-406D-9680-12FEF9871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-6"/>
        <c:axId val="191270512"/>
        <c:axId val="191255824"/>
      </c:barChart>
      <c:catAx>
        <c:axId val="191270512"/>
        <c:scaling>
          <c:orientation val="minMax"/>
        </c:scaling>
        <c:delete val="1"/>
        <c:axPos val="l"/>
        <c:majorTickMark val="out"/>
        <c:minorTickMark val="none"/>
        <c:tickLblPos val="nextTo"/>
        <c:crossAx val="191255824"/>
        <c:crosses val="autoZero"/>
        <c:auto val="1"/>
        <c:lblAlgn val="ctr"/>
        <c:lblOffset val="100"/>
        <c:noMultiLvlLbl val="0"/>
      </c:catAx>
      <c:valAx>
        <c:axId val="1912558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vert="horz"/>
          <a:lstStyle/>
          <a:p>
            <a:pPr>
              <a:defRPr/>
            </a:pPr>
            <a:endParaRPr lang="zh-TW"/>
          </a:p>
        </c:txPr>
        <c:crossAx val="1912705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>
          <a:solidFill>
            <a:sysClr val="windowText" lastClr="000000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pPr>
      <a:endParaRPr lang="zh-TW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AE9CF-4DF7-4EC5-8CAB-78B7A5AF433B}" type="datetimeFigureOut">
              <a:rPr lang="zh-TW" altLang="en-US" smtClean="0"/>
              <a:pPr/>
              <a:t>2022/8/3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A1B94-FADF-4E4C-890E-5A472FAAE7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0249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EC4D5-2588-48EC-BE18-BFFFEBF72DA6}" type="datetimeFigureOut">
              <a:rPr lang="zh-TW" altLang="en-US" smtClean="0"/>
              <a:pPr/>
              <a:t>2022/8/3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05472-5959-4B51-B776-04E69E2DFD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2906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97E2-BFFE-4234-A587-2A5F494802F2}" type="datetime1">
              <a:rPr lang="zh-TW" altLang="en-US" smtClean="0"/>
              <a:pPr/>
              <a:t>2022/8/3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3B16-221D-4259-9026-D7B4C62D94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8558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2AAA-3A33-47F8-9EA1-C31F68E090F5}" type="datetime1">
              <a:rPr lang="zh-TW" altLang="en-US" smtClean="0"/>
              <a:pPr/>
              <a:t>2022/8/3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3B16-221D-4259-9026-D7B4C62D94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7674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4986F-928F-444B-A3BC-F7DF5F3E1703}" type="datetime1">
              <a:rPr lang="zh-TW" altLang="en-US" smtClean="0"/>
              <a:pPr/>
              <a:t>2022/8/3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3B16-221D-4259-9026-D7B4C62D94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8645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E2B37-F006-4E74-A08B-8E135E6CD368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2022/8/3</a:t>
            </a:fld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EAABA-B596-4A24-BDF2-5203C1DFD2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855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7802D-C6DE-4C4E-831C-B3BCA34DAF3B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2022/8/3</a:t>
            </a:fld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EE955-FD8F-464F-8B58-3B844D52BC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1017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16740-D605-4658-8EEA-406C87641D62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2022/8/3</a:t>
            </a:fld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F2422-670C-48B7-A49F-528D061A90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37381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21FF-D218-4DB0-BC02-2C18EE72EB22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2022/8/3</a:t>
            </a:fld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407CA-093B-4004-AF17-E4B76A9BC4A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4848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58E6A-A392-4C51-80EA-E2FD3FC2D11A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2022/8/3</a:t>
            </a:fld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BC861-0C3A-4B5A-B208-8486175F24B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2299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B4ADE-C82B-4C84-83AD-E20B47B4004E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2022/8/3</a:t>
            </a:fld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4296C-C2A7-4524-ADA4-2C4A2457C4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172609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F2DCE-15C8-48E9-8AE2-21FC7C53B6C6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2022/8/3</a:t>
            </a:fld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06489-A9D8-458C-8E8E-05741D6BBFC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233933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4FE98-6426-4A71-BE64-69F27D6C271B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2022/8/3</a:t>
            </a:fld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81BDF-F314-49E1-B01C-D90515F0109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40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9E77A-7C02-4624-A129-F2604A3312C5}" type="datetime1">
              <a:rPr lang="zh-TW" altLang="en-US" smtClean="0"/>
              <a:pPr/>
              <a:t>2022/8/3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3B16-221D-4259-9026-D7B4C62D94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9039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B654A-5171-41E2-9C1E-F9D66F8BD83F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2022/8/3</a:t>
            </a:fld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826A-4E7B-4B03-AE4D-FC24EAB143A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858792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68B39-505D-4666-BE91-F6DB00517444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2022/8/3</a:t>
            </a:fld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497F3-55A2-48E2-86D2-1A35A9428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9580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1E937-2AAE-437A-ACF7-7C8CD613338A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2022/8/3</a:t>
            </a:fld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0BC3A-53F0-4689-93E7-45F506872D6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46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02834-17D2-446A-8483-EC6B34C05041}" type="datetime1">
              <a:rPr lang="zh-TW" altLang="en-US" smtClean="0"/>
              <a:pPr/>
              <a:t>2022/8/3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3B16-221D-4259-9026-D7B4C62D94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501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58D18-1DDA-4F8E-A0DC-12A3E2949665}" type="datetime1">
              <a:rPr lang="zh-TW" altLang="en-US" smtClean="0"/>
              <a:pPr/>
              <a:t>2022/8/3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3B16-221D-4259-9026-D7B4C62D94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079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1EA3-EF12-44E5-9A5A-4EAE56E4AA15}" type="datetime1">
              <a:rPr lang="zh-TW" altLang="en-US" smtClean="0"/>
              <a:pPr/>
              <a:t>2022/8/3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3B16-221D-4259-9026-D7B4C62D94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4190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935CA-6D54-4FB6-9C1C-353D24A75F62}" type="datetime1">
              <a:rPr lang="zh-TW" altLang="en-US" smtClean="0"/>
              <a:pPr/>
              <a:t>2022/8/3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3B16-221D-4259-9026-D7B4C62D94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832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B22BF-2E7A-43A0-A5BA-FDB4A24F081B}" type="datetime1">
              <a:rPr lang="zh-TW" altLang="en-US" smtClean="0"/>
              <a:pPr/>
              <a:t>2022/8/3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3B16-221D-4259-9026-D7B4C62D94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9310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7F5A-AD97-49AF-8703-ECAE52D38656}" type="datetime1">
              <a:rPr lang="zh-TW" altLang="en-US" smtClean="0"/>
              <a:pPr/>
              <a:t>2022/8/3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3B16-221D-4259-9026-D7B4C62D94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0808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D38C-F56C-43BD-86C5-CC50BF4AF90A}" type="datetime1">
              <a:rPr lang="zh-TW" altLang="en-US" smtClean="0"/>
              <a:pPr/>
              <a:t>2022/8/3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43B16-221D-4259-9026-D7B4C62D94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1287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C403B-CAE4-411E-8F7A-203CD0E98D44}" type="datetime1">
              <a:rPr lang="zh-TW" altLang="en-US" smtClean="0"/>
              <a:pPr/>
              <a:t>2022/8/3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43B16-221D-4259-9026-D7B4C62D946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746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6BF0CB4-B52E-4199-A2D1-02C20A35A233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2022/8/3</a:t>
            </a:fld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4927C8-2124-4F5A-8831-3E5A7E56AEBF}" type="slidenum">
              <a:rPr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7779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z="7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生物醫學業務報告</a:t>
            </a:r>
          </a:p>
        </p:txBody>
      </p:sp>
      <p:sp>
        <p:nvSpPr>
          <p:cNvPr id="3075" name="副標題 3"/>
          <p:cNvSpPr>
            <a:spLocks noGrp="1"/>
          </p:cNvSpPr>
          <p:nvPr>
            <p:ph type="subTitle" idx="1"/>
          </p:nvPr>
        </p:nvSpPr>
        <p:spPr>
          <a:xfrm>
            <a:off x="1524000" y="4262510"/>
            <a:ext cx="9144000" cy="995289"/>
          </a:xfrm>
        </p:spPr>
        <p:txBody>
          <a:bodyPr>
            <a:normAutofit/>
          </a:bodyPr>
          <a:lstStyle/>
          <a:p>
            <a:r>
              <a:rPr kumimoji="0" lang="en-US" altLang="zh-TW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2022/8/11</a:t>
            </a:r>
            <a:endParaRPr kumimoji="0" lang="zh-TW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矩形 1"/>
          <p:cNvSpPr>
            <a:spLocks noChangeArrowheads="1"/>
          </p:cNvSpPr>
          <p:nvPr/>
        </p:nvSpPr>
        <p:spPr bwMode="auto">
          <a:xfrm>
            <a:off x="0" y="0"/>
            <a:ext cx="8778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附件一</a:t>
            </a:r>
          </a:p>
        </p:txBody>
      </p:sp>
    </p:spTree>
    <p:extLst>
      <p:ext uri="{BB962C8B-B14F-4D97-AF65-F5344CB8AC3E}">
        <p14:creationId xmlns:p14="http://schemas.microsoft.com/office/powerpoint/2010/main" val="1916968412"/>
      </p:ext>
    </p:extLst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47" name="標題 1"/>
          <p:cNvSpPr>
            <a:spLocks noGrp="1"/>
          </p:cNvSpPr>
          <p:nvPr>
            <p:ph type="title"/>
          </p:nvPr>
        </p:nvSpPr>
        <p:spPr>
          <a:xfrm>
            <a:off x="609600" y="160338"/>
            <a:ext cx="10972800" cy="1143000"/>
          </a:xfrm>
        </p:spPr>
        <p:txBody>
          <a:bodyPr/>
          <a:lstStyle/>
          <a:p>
            <a:r>
              <a:rPr lang="zh-TW" altLang="en-US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參與者人數統計資料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1497F3-55A2-48E2-86D2-1A35A9428CFD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7" name="文字方塊 6"/>
          <p:cNvSpPr txBox="1">
            <a:spLocks noChangeArrowheads="1"/>
          </p:cNvSpPr>
          <p:nvPr/>
        </p:nvSpPr>
        <p:spPr bwMode="auto">
          <a:xfrm>
            <a:off x="9980520" y="5576577"/>
            <a:ext cx="18004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資料統計至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2022/8/1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986" y="1542845"/>
            <a:ext cx="5110894" cy="3051094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510B2BC8-C35B-5750-279F-B3040C0A2C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4519" y="1542845"/>
            <a:ext cx="6096493" cy="4033732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標題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zh-TW" altLang="en-US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參與者人數統計資料</a:t>
            </a:r>
          </a:p>
        </p:txBody>
      </p:sp>
      <p:sp>
        <p:nvSpPr>
          <p:cNvPr id="110597" name="文字方塊 6"/>
          <p:cNvSpPr txBox="1">
            <a:spLocks noChangeArrowheads="1"/>
          </p:cNvSpPr>
          <p:nvPr/>
        </p:nvSpPr>
        <p:spPr bwMode="auto">
          <a:xfrm>
            <a:off x="9781907" y="5275216"/>
            <a:ext cx="18004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資料統計至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2022/8/1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1497F3-55A2-48E2-86D2-1A35A9428CFD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graphicFrame>
        <p:nvGraphicFramePr>
          <p:cNvPr id="7" name="圖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3616497"/>
              </p:ext>
            </p:extLst>
          </p:nvPr>
        </p:nvGraphicFramePr>
        <p:xfrm>
          <a:off x="0" y="200112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3"/>
          <a:srcRect l="18241" r="17655"/>
          <a:stretch/>
        </p:blipFill>
        <p:spPr>
          <a:xfrm>
            <a:off x="1287888" y="1817174"/>
            <a:ext cx="3696236" cy="3458042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7788" y="1817174"/>
            <a:ext cx="6364612" cy="3458042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投影片編號版面配置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EE955-FD8F-464F-8B58-3B844D52BC57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0" name="標題 1"/>
          <p:cNvSpPr>
            <a:spLocks noGrp="1"/>
          </p:cNvSpPr>
          <p:nvPr>
            <p:ph type="title"/>
          </p:nvPr>
        </p:nvSpPr>
        <p:spPr>
          <a:xfrm>
            <a:off x="3325082" y="-2462"/>
            <a:ext cx="5486400" cy="930714"/>
          </a:xfrm>
        </p:spPr>
        <p:txBody>
          <a:bodyPr/>
          <a:lstStyle/>
          <a:p>
            <a:r>
              <a:rPr lang="zh-TW" altLang="en-US" b="1" u="sng" dirty="0">
                <a:latin typeface="標楷體" pitchFamily="65" charset="-120"/>
                <a:ea typeface="標楷體" pitchFamily="65" charset="-120"/>
              </a:rPr>
              <a:t>各腫瘤收件數</a:t>
            </a:r>
          </a:p>
        </p:txBody>
      </p:sp>
      <p:sp>
        <p:nvSpPr>
          <p:cNvPr id="10" name="文字方塊 6"/>
          <p:cNvSpPr txBox="1">
            <a:spLocks noChangeArrowheads="1"/>
          </p:cNvSpPr>
          <p:nvPr/>
        </p:nvSpPr>
        <p:spPr bwMode="auto">
          <a:xfrm>
            <a:off x="9577801" y="5556204"/>
            <a:ext cx="18004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資料統計至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2022/8/1</a:t>
            </a:r>
          </a:p>
        </p:txBody>
      </p:sp>
      <p:graphicFrame>
        <p:nvGraphicFramePr>
          <p:cNvPr id="7" name="圖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254688"/>
              </p:ext>
            </p:extLst>
          </p:nvPr>
        </p:nvGraphicFramePr>
        <p:xfrm>
          <a:off x="474372" y="1464339"/>
          <a:ext cx="5040927" cy="3599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4577" y="1464339"/>
            <a:ext cx="6227444" cy="359949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標題 1"/>
          <p:cNvSpPr>
            <a:spLocks noGrp="1"/>
          </p:cNvSpPr>
          <p:nvPr>
            <p:ph type="title"/>
          </p:nvPr>
        </p:nvSpPr>
        <p:spPr>
          <a:xfrm>
            <a:off x="609600" y="-16317"/>
            <a:ext cx="10972800" cy="1143000"/>
          </a:xfrm>
        </p:spPr>
        <p:txBody>
          <a:bodyPr/>
          <a:lstStyle/>
          <a:p>
            <a:r>
              <a:rPr lang="zh-TW" altLang="en-US" b="1" u="sng" dirty="0">
                <a:latin typeface="標楷體" pitchFamily="65" charset="-120"/>
                <a:ea typeface="標楷體" pitchFamily="65" charset="-120"/>
              </a:rPr>
              <a:t>儲存空間運用狀況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1497F3-55A2-48E2-86D2-1A35A9428CFD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8357" y="986908"/>
            <a:ext cx="9195286" cy="5509219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佈景主題">
  <a:themeElements>
    <a:clrScheme name="Office 佈景主題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佈景主題">
      <a:majorFont>
        <a:latin typeface="Calibri"/>
        <a:ea typeface="新細明體"/>
        <a:cs typeface=""/>
      </a:majorFont>
      <a:minorFont>
        <a:latin typeface="Calibri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佈景主題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3538</TotalTime>
  <Words>47</Words>
  <Application>Microsoft Office PowerPoint</Application>
  <PresentationFormat>寬螢幕</PresentationFormat>
  <Paragraphs>16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標楷體</vt:lpstr>
      <vt:lpstr>Arial</vt:lpstr>
      <vt:lpstr>Calibri</vt:lpstr>
      <vt:lpstr>Calibri Light</vt:lpstr>
      <vt:lpstr>Times New Roman</vt:lpstr>
      <vt:lpstr>Office 佈景主題</vt:lpstr>
      <vt:lpstr>1_Office 佈景主題</vt:lpstr>
      <vt:lpstr>生物醫學業務報告</vt:lpstr>
      <vt:lpstr>參與者人數統計資料</vt:lpstr>
      <vt:lpstr>參與者人數統計資料</vt:lpstr>
      <vt:lpstr>各腫瘤收件數</vt:lpstr>
      <vt:lpstr>儲存空間運用狀況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林靖淞</dc:creator>
  <cp:lastModifiedBy>ajannana@gmail.com</cp:lastModifiedBy>
  <cp:revision>339</cp:revision>
  <dcterms:created xsi:type="dcterms:W3CDTF">2019-02-22T01:50:19Z</dcterms:created>
  <dcterms:modified xsi:type="dcterms:W3CDTF">2022-08-03T10:42:58Z</dcterms:modified>
</cp:coreProperties>
</file>