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2" r:id="rId3"/>
    <p:sldId id="258" r:id="rId4"/>
    <p:sldId id="257" r:id="rId5"/>
    <p:sldId id="259" r:id="rId6"/>
    <p:sldId id="260" r:id="rId7"/>
    <p:sldId id="261" r:id="rId8"/>
    <p:sldId id="263" r:id="rId9"/>
    <p:sldId id="264" r:id="rId10"/>
    <p:sldId id="265" r:id="rId11"/>
    <p:sldId id="266" r:id="rId1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9" autoAdjust="0"/>
    <p:restoredTop sz="94660"/>
  </p:normalViewPr>
  <p:slideViewPr>
    <p:cSldViewPr snapToGrid="0">
      <p:cViewPr varScale="1">
        <p:scale>
          <a:sx n="61" d="100"/>
          <a:sy n="61" d="100"/>
        </p:scale>
        <p:origin x="72"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C584B1-D4CF-4812-AD14-DA0917F26BB6}" type="datetimeFigureOut">
              <a:rPr lang="zh-TW" altLang="en-US" smtClean="0"/>
              <a:t>2021/10/13</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2111CF-EA76-4DE5-A351-C009699501E9}" type="slidenum">
              <a:rPr lang="zh-TW" altLang="en-US" smtClean="0"/>
              <a:t>‹#›</a:t>
            </a:fld>
            <a:endParaRPr lang="zh-TW" altLang="en-US"/>
          </a:p>
        </p:txBody>
      </p:sp>
    </p:spTree>
    <p:extLst>
      <p:ext uri="{BB962C8B-B14F-4D97-AF65-F5344CB8AC3E}">
        <p14:creationId xmlns:p14="http://schemas.microsoft.com/office/powerpoint/2010/main" val="3187125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52111CF-EA76-4DE5-A351-C009699501E9}" type="slidenum">
              <a:rPr lang="zh-TW" altLang="en-US" smtClean="0"/>
              <a:t>2</a:t>
            </a:fld>
            <a:endParaRPr lang="zh-TW" altLang="en-US"/>
          </a:p>
        </p:txBody>
      </p:sp>
    </p:spTree>
    <p:extLst>
      <p:ext uri="{BB962C8B-B14F-4D97-AF65-F5344CB8AC3E}">
        <p14:creationId xmlns:p14="http://schemas.microsoft.com/office/powerpoint/2010/main" val="3460957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852111CF-EA76-4DE5-A351-C009699501E9}" type="slidenum">
              <a:rPr lang="zh-TW" altLang="en-US" smtClean="0"/>
              <a:t>7</a:t>
            </a:fld>
            <a:endParaRPr lang="zh-TW" altLang="en-US"/>
          </a:p>
        </p:txBody>
      </p:sp>
    </p:spTree>
    <p:extLst>
      <p:ext uri="{BB962C8B-B14F-4D97-AF65-F5344CB8AC3E}">
        <p14:creationId xmlns:p14="http://schemas.microsoft.com/office/powerpoint/2010/main" val="31636019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dirty="0" smtClean="0"/>
              <a:t>按一下以編輯母片標題樣式</a:t>
            </a:r>
            <a:endParaRPr lang="zh-TW" altLang="en-US" dirty="0"/>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atin typeface="+mj-ea"/>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dirty="0" smtClean="0"/>
              <a:t>按一下以編輯母片副標題樣式</a:t>
            </a:r>
            <a:endParaRPr lang="zh-TW" altLang="en-US" dirty="0"/>
          </a:p>
        </p:txBody>
      </p:sp>
      <p:sp>
        <p:nvSpPr>
          <p:cNvPr id="4" name="日期版面配置區 3"/>
          <p:cNvSpPr>
            <a:spLocks noGrp="1"/>
          </p:cNvSpPr>
          <p:nvPr>
            <p:ph type="dt" sz="half" idx="10"/>
          </p:nvPr>
        </p:nvSpPr>
        <p:spPr/>
        <p:txBody>
          <a:bodyPr/>
          <a:lstStyle/>
          <a:p>
            <a:fld id="{D5FB4C1D-378F-447F-9C85-B9D7B6C14768}" type="datetime1">
              <a:rPr lang="zh-TW" altLang="en-US" smtClean="0"/>
              <a:t>2021/10/13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A749F91-9852-44A4-9532-C1B13592166B}" type="slidenum">
              <a:rPr lang="zh-TW" altLang="en-US" smtClean="0"/>
              <a:t>‹#›</a:t>
            </a:fld>
            <a:endParaRPr lang="zh-TW" altLang="en-US"/>
          </a:p>
        </p:txBody>
      </p:sp>
      <p:pic>
        <p:nvPicPr>
          <p:cNvPr id="7" name="圖片 6"/>
          <p:cNvPicPr>
            <a:picLocks noChangeAspect="1"/>
          </p:cNvPicPr>
          <p:nvPr userDrawn="1"/>
        </p:nvPicPr>
        <p:blipFill rotWithShape="1">
          <a:blip r:embed="rId2"/>
          <a:srcRect l="3340" t="13470" r="68212" b="76401"/>
          <a:stretch/>
        </p:blipFill>
        <p:spPr>
          <a:xfrm>
            <a:off x="9062545" y="0"/>
            <a:ext cx="3079531" cy="740979"/>
          </a:xfrm>
          <a:prstGeom prst="rect">
            <a:avLst/>
          </a:prstGeom>
        </p:spPr>
      </p:pic>
      <p:pic>
        <p:nvPicPr>
          <p:cNvPr id="8" name="圖片 7"/>
          <p:cNvPicPr/>
          <p:nvPr userDrawn="1"/>
        </p:nvPicPr>
        <p:blipFill rotWithShape="1">
          <a:blip r:embed="rId3"/>
          <a:srcRect l="17877" t="23825" r="13561" b="40966"/>
          <a:stretch/>
        </p:blipFill>
        <p:spPr bwMode="auto">
          <a:xfrm>
            <a:off x="0" y="5880538"/>
            <a:ext cx="4792717" cy="97746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593386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20AED5B5-2833-421E-A675-5C55B169827B}" type="datetime1">
              <a:rPr lang="zh-TW" altLang="en-US" smtClean="0"/>
              <a:t>2021/10/13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A749F91-9852-44A4-9532-C1B13592166B}" type="slidenum">
              <a:rPr lang="zh-TW" altLang="en-US" smtClean="0"/>
              <a:t>‹#›</a:t>
            </a:fld>
            <a:endParaRPr lang="zh-TW" altLang="en-US"/>
          </a:p>
        </p:txBody>
      </p:sp>
    </p:spTree>
    <p:extLst>
      <p:ext uri="{BB962C8B-B14F-4D97-AF65-F5344CB8AC3E}">
        <p14:creationId xmlns:p14="http://schemas.microsoft.com/office/powerpoint/2010/main" val="3145458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A7071F0A-35D3-445F-8C87-DD36EB848CEC}" type="datetime1">
              <a:rPr lang="zh-TW" altLang="en-US" smtClean="0"/>
              <a:t>2021/10/13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A749F91-9852-44A4-9532-C1B13592166B}" type="slidenum">
              <a:rPr lang="zh-TW" altLang="en-US" smtClean="0"/>
              <a:t>‹#›</a:t>
            </a:fld>
            <a:endParaRPr lang="zh-TW" altLang="en-US"/>
          </a:p>
        </p:txBody>
      </p:sp>
    </p:spTree>
    <p:extLst>
      <p:ext uri="{BB962C8B-B14F-4D97-AF65-F5344CB8AC3E}">
        <p14:creationId xmlns:p14="http://schemas.microsoft.com/office/powerpoint/2010/main" val="24881231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9C87316C-AA70-4310-B0CD-8DB30DE3273E}" type="datetime1">
              <a:rPr lang="zh-TW" altLang="en-US" smtClean="0"/>
              <a:t>2021/10/13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A749F91-9852-44A4-9532-C1B13592166B}" type="slidenum">
              <a:rPr lang="zh-TW" altLang="en-US" smtClean="0"/>
              <a:t>‹#›</a:t>
            </a:fld>
            <a:endParaRPr lang="zh-TW" altLang="en-US"/>
          </a:p>
        </p:txBody>
      </p:sp>
    </p:spTree>
    <p:extLst>
      <p:ext uri="{BB962C8B-B14F-4D97-AF65-F5344CB8AC3E}">
        <p14:creationId xmlns:p14="http://schemas.microsoft.com/office/powerpoint/2010/main" val="1651541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7A6A6571-BB9A-49DB-AC8F-1DCB5C7D8070}" type="datetime1">
              <a:rPr lang="zh-TW" altLang="en-US" smtClean="0"/>
              <a:t>2021/10/13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A749F91-9852-44A4-9532-C1B13592166B}" type="slidenum">
              <a:rPr lang="zh-TW" altLang="en-US" smtClean="0"/>
              <a:t>‹#›</a:t>
            </a:fld>
            <a:endParaRPr lang="zh-TW" altLang="en-US"/>
          </a:p>
        </p:txBody>
      </p:sp>
      <p:pic>
        <p:nvPicPr>
          <p:cNvPr id="7" name="圖片 6"/>
          <p:cNvPicPr/>
          <p:nvPr userDrawn="1"/>
        </p:nvPicPr>
        <p:blipFill rotWithShape="1">
          <a:blip r:embed="rId2"/>
          <a:srcRect l="17877" t="23825" r="13561" b="40966"/>
          <a:stretch/>
        </p:blipFill>
        <p:spPr bwMode="auto">
          <a:xfrm>
            <a:off x="0" y="5959366"/>
            <a:ext cx="4966138" cy="898634"/>
          </a:xfrm>
          <a:prstGeom prst="rect">
            <a:avLst/>
          </a:prstGeom>
          <a:ln>
            <a:noFill/>
          </a:ln>
          <a:extLst>
            <a:ext uri="{53640926-AAD7-44D8-BBD7-CCE9431645EC}">
              <a14:shadowObscured xmlns:a14="http://schemas.microsoft.com/office/drawing/2010/main"/>
            </a:ext>
          </a:extLst>
        </p:spPr>
      </p:pic>
      <p:pic>
        <p:nvPicPr>
          <p:cNvPr id="8" name="圖片 7"/>
          <p:cNvPicPr>
            <a:picLocks noChangeAspect="1"/>
          </p:cNvPicPr>
          <p:nvPr userDrawn="1"/>
        </p:nvPicPr>
        <p:blipFill rotWithShape="1">
          <a:blip r:embed="rId3"/>
          <a:srcRect l="3340" t="13470" r="68212" b="76401"/>
          <a:stretch/>
        </p:blipFill>
        <p:spPr>
          <a:xfrm>
            <a:off x="9080938" y="0"/>
            <a:ext cx="3111062" cy="740979"/>
          </a:xfrm>
          <a:prstGeom prst="rect">
            <a:avLst/>
          </a:prstGeom>
        </p:spPr>
      </p:pic>
    </p:spTree>
    <p:extLst>
      <p:ext uri="{BB962C8B-B14F-4D97-AF65-F5344CB8AC3E}">
        <p14:creationId xmlns:p14="http://schemas.microsoft.com/office/powerpoint/2010/main" val="4331495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訂版面配置">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按一下以編輯母片標題樣式</a:t>
            </a:r>
            <a:endParaRPr lang="zh-TW" altLang="en-US" dirty="0"/>
          </a:p>
        </p:txBody>
      </p:sp>
      <p:sp>
        <p:nvSpPr>
          <p:cNvPr id="3" name="日期版面配置區 2"/>
          <p:cNvSpPr>
            <a:spLocks noGrp="1"/>
          </p:cNvSpPr>
          <p:nvPr>
            <p:ph type="dt" sz="half" idx="10"/>
          </p:nvPr>
        </p:nvSpPr>
        <p:spPr/>
        <p:txBody>
          <a:bodyPr/>
          <a:lstStyle/>
          <a:p>
            <a:fld id="{EBB29FE1-4D35-40F7-B785-329707D1BA20}" type="datetime1">
              <a:rPr lang="zh-TW" altLang="en-US" smtClean="0"/>
              <a:t>2021/10/13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A749F91-9852-44A4-9532-C1B13592166B}" type="slidenum">
              <a:rPr lang="zh-TW" altLang="en-US" smtClean="0"/>
              <a:t>‹#›</a:t>
            </a:fld>
            <a:endParaRPr lang="zh-TW" altLang="en-US"/>
          </a:p>
        </p:txBody>
      </p:sp>
      <p:pic>
        <p:nvPicPr>
          <p:cNvPr id="6" name="圖片 5"/>
          <p:cNvPicPr/>
          <p:nvPr userDrawn="1"/>
        </p:nvPicPr>
        <p:blipFill rotWithShape="1">
          <a:blip r:embed="rId2"/>
          <a:srcRect l="17877" t="23825" r="13561" b="40966"/>
          <a:stretch/>
        </p:blipFill>
        <p:spPr bwMode="auto">
          <a:xfrm>
            <a:off x="0" y="5959365"/>
            <a:ext cx="4855779" cy="901481"/>
          </a:xfrm>
          <a:prstGeom prst="rect">
            <a:avLst/>
          </a:prstGeom>
          <a:ln>
            <a:noFill/>
          </a:ln>
          <a:extLst>
            <a:ext uri="{53640926-AAD7-44D8-BBD7-CCE9431645EC}">
              <a14:shadowObscured xmlns:a14="http://schemas.microsoft.com/office/drawing/2010/main"/>
            </a:ext>
          </a:extLst>
        </p:spPr>
      </p:pic>
      <p:pic>
        <p:nvPicPr>
          <p:cNvPr id="7" name="圖片 6"/>
          <p:cNvPicPr>
            <a:picLocks noChangeAspect="1"/>
          </p:cNvPicPr>
          <p:nvPr userDrawn="1"/>
        </p:nvPicPr>
        <p:blipFill rotWithShape="1">
          <a:blip r:embed="rId3"/>
          <a:srcRect l="3340" t="13470" r="68212" b="76401"/>
          <a:stretch/>
        </p:blipFill>
        <p:spPr>
          <a:xfrm>
            <a:off x="9270123" y="112548"/>
            <a:ext cx="2921877" cy="740979"/>
          </a:xfrm>
          <a:prstGeom prst="rect">
            <a:avLst/>
          </a:prstGeom>
        </p:spPr>
      </p:pic>
    </p:spTree>
    <p:extLst>
      <p:ext uri="{BB962C8B-B14F-4D97-AF65-F5344CB8AC3E}">
        <p14:creationId xmlns:p14="http://schemas.microsoft.com/office/powerpoint/2010/main" val="35258285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7C279982-F581-4E68-9DBA-04B48D37829A}" type="datetime1">
              <a:rPr lang="zh-TW" altLang="en-US" smtClean="0"/>
              <a:t>2021/10/13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A749F91-9852-44A4-9532-C1B13592166B}" type="slidenum">
              <a:rPr lang="zh-TW" altLang="en-US" smtClean="0"/>
              <a:t>‹#›</a:t>
            </a:fld>
            <a:endParaRPr lang="zh-TW" altLang="en-US"/>
          </a:p>
        </p:txBody>
      </p:sp>
    </p:spTree>
    <p:extLst>
      <p:ext uri="{BB962C8B-B14F-4D97-AF65-F5344CB8AC3E}">
        <p14:creationId xmlns:p14="http://schemas.microsoft.com/office/powerpoint/2010/main" val="672739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9767ABD5-FC80-4604-B594-0CE1C0A5C8E8}" type="datetime1">
              <a:rPr lang="zh-TW" altLang="en-US" smtClean="0"/>
              <a:t>2021/10/13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A749F91-9852-44A4-9532-C1B13592166B}" type="slidenum">
              <a:rPr lang="zh-TW" altLang="en-US" smtClean="0"/>
              <a:t>‹#›</a:t>
            </a:fld>
            <a:endParaRPr lang="zh-TW" altLang="en-US"/>
          </a:p>
        </p:txBody>
      </p:sp>
    </p:spTree>
    <p:extLst>
      <p:ext uri="{BB962C8B-B14F-4D97-AF65-F5344CB8AC3E}">
        <p14:creationId xmlns:p14="http://schemas.microsoft.com/office/powerpoint/2010/main" val="817463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E294DBC7-9438-4235-9038-327218582DF4}" type="datetime1">
              <a:rPr lang="zh-TW" altLang="en-US" smtClean="0"/>
              <a:t>2021/10/13</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A749F91-9852-44A4-9532-C1B13592166B}" type="slidenum">
              <a:rPr lang="zh-TW" altLang="en-US" smtClean="0"/>
              <a:t>‹#›</a:t>
            </a:fld>
            <a:endParaRPr lang="zh-TW" altLang="en-US"/>
          </a:p>
        </p:txBody>
      </p:sp>
    </p:spTree>
    <p:extLst>
      <p:ext uri="{BB962C8B-B14F-4D97-AF65-F5344CB8AC3E}">
        <p14:creationId xmlns:p14="http://schemas.microsoft.com/office/powerpoint/2010/main" val="4118489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99CB3B65-32E2-4163-BF19-8245353FAF1D}" type="datetime1">
              <a:rPr lang="zh-TW" altLang="en-US" smtClean="0"/>
              <a:t>2021/10/13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A749F91-9852-44A4-9532-C1B13592166B}" type="slidenum">
              <a:rPr lang="zh-TW" altLang="en-US" smtClean="0"/>
              <a:t>‹#›</a:t>
            </a:fld>
            <a:endParaRPr lang="zh-TW" altLang="en-US"/>
          </a:p>
        </p:txBody>
      </p:sp>
    </p:spTree>
    <p:extLst>
      <p:ext uri="{BB962C8B-B14F-4D97-AF65-F5344CB8AC3E}">
        <p14:creationId xmlns:p14="http://schemas.microsoft.com/office/powerpoint/2010/main" val="802468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16CFEA19-02F2-4251-88E5-A4FD37A2AB8D}" type="datetime1">
              <a:rPr lang="zh-TW" altLang="en-US" smtClean="0"/>
              <a:t>2021/10/13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A749F91-9852-44A4-9532-C1B13592166B}" type="slidenum">
              <a:rPr lang="zh-TW" altLang="en-US" smtClean="0"/>
              <a:t>‹#›</a:t>
            </a:fld>
            <a:endParaRPr lang="zh-TW" altLang="en-US"/>
          </a:p>
        </p:txBody>
      </p:sp>
    </p:spTree>
    <p:extLst>
      <p:ext uri="{BB962C8B-B14F-4D97-AF65-F5344CB8AC3E}">
        <p14:creationId xmlns:p14="http://schemas.microsoft.com/office/powerpoint/2010/main" val="1685261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A399467C-E3D5-40A9-9065-B82BD951D29B}" type="datetime1">
              <a:rPr lang="zh-TW" altLang="en-US" smtClean="0"/>
              <a:t>2021/10/13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A749F91-9852-44A4-9532-C1B13592166B}" type="slidenum">
              <a:rPr lang="zh-TW" altLang="en-US" smtClean="0"/>
              <a:t>‹#›</a:t>
            </a:fld>
            <a:endParaRPr lang="zh-TW" altLang="en-US"/>
          </a:p>
        </p:txBody>
      </p:sp>
    </p:spTree>
    <p:extLst>
      <p:ext uri="{BB962C8B-B14F-4D97-AF65-F5344CB8AC3E}">
        <p14:creationId xmlns:p14="http://schemas.microsoft.com/office/powerpoint/2010/main" val="1975223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1969E7-4438-471D-9E8E-0411EFDB8928}" type="datetime1">
              <a:rPr lang="zh-TW" altLang="en-US" smtClean="0"/>
              <a:t>2021/10/13</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749F91-9852-44A4-9532-C1B13592166B}" type="slidenum">
              <a:rPr lang="zh-TW" altLang="en-US" smtClean="0"/>
              <a:t>‹#›</a:t>
            </a:fld>
            <a:endParaRPr lang="zh-TW" altLang="en-US"/>
          </a:p>
        </p:txBody>
      </p:sp>
    </p:spTree>
    <p:extLst>
      <p:ext uri="{BB962C8B-B14F-4D97-AF65-F5344CB8AC3E}">
        <p14:creationId xmlns:p14="http://schemas.microsoft.com/office/powerpoint/2010/main" val="3593835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286790"/>
            <a:ext cx="9144000" cy="2387600"/>
          </a:xfrm>
        </p:spPr>
        <p:txBody>
          <a:bodyPr/>
          <a:lstStyle/>
          <a:p>
            <a:r>
              <a:rPr lang="zh-TW" altLang="en-US" dirty="0" smtClean="0"/>
              <a:t>馬偕醫院採購課</a:t>
            </a:r>
            <a:endParaRPr lang="zh-TW" altLang="en-US" dirty="0"/>
          </a:p>
        </p:txBody>
      </p:sp>
      <p:sp>
        <p:nvSpPr>
          <p:cNvPr id="3" name="副標題 2"/>
          <p:cNvSpPr>
            <a:spLocks noGrp="1"/>
          </p:cNvSpPr>
          <p:nvPr>
            <p:ph type="subTitle" idx="1"/>
          </p:nvPr>
        </p:nvSpPr>
        <p:spPr>
          <a:xfrm>
            <a:off x="1524000" y="3176369"/>
            <a:ext cx="9144000" cy="1655762"/>
          </a:xfrm>
        </p:spPr>
        <p:txBody>
          <a:bodyPr>
            <a:normAutofit/>
          </a:bodyPr>
          <a:lstStyle/>
          <a:p>
            <a:r>
              <a:rPr lang="zh-TW" altLang="en-US" sz="4800" dirty="0" smtClean="0"/>
              <a:t>新增醫材申請流程說明</a:t>
            </a:r>
            <a:endParaRPr lang="zh-TW" altLang="en-US" sz="4800" dirty="0"/>
          </a:p>
        </p:txBody>
      </p:sp>
      <p:sp>
        <p:nvSpPr>
          <p:cNvPr id="4" name="投影片編號版面配置區 3"/>
          <p:cNvSpPr>
            <a:spLocks noGrp="1"/>
          </p:cNvSpPr>
          <p:nvPr>
            <p:ph type="sldNum" sz="quarter" idx="12"/>
          </p:nvPr>
        </p:nvSpPr>
        <p:spPr/>
        <p:txBody>
          <a:bodyPr/>
          <a:lstStyle/>
          <a:p>
            <a:fld id="{9A749F91-9852-44A4-9532-C1B13592166B}" type="slidenum">
              <a:rPr lang="zh-TW" altLang="en-US" smtClean="0"/>
              <a:t>1</a:t>
            </a:fld>
            <a:endParaRPr lang="zh-TW" altLang="en-US"/>
          </a:p>
        </p:txBody>
      </p:sp>
    </p:spTree>
    <p:extLst>
      <p:ext uri="{BB962C8B-B14F-4D97-AF65-F5344CB8AC3E}">
        <p14:creationId xmlns:p14="http://schemas.microsoft.com/office/powerpoint/2010/main" val="24194938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325563"/>
          </a:xfrm>
        </p:spPr>
        <p:txBody>
          <a:bodyPr/>
          <a:lstStyle/>
          <a:p>
            <a:pPr algn="ctr"/>
            <a:r>
              <a:rPr lang="zh-TW" altLang="en-US" dirty="0" smtClean="0"/>
              <a:t>寄銷品管理</a:t>
            </a:r>
            <a:endParaRPr lang="zh-TW" altLang="en-US" dirty="0"/>
          </a:p>
        </p:txBody>
      </p:sp>
      <p:sp>
        <p:nvSpPr>
          <p:cNvPr id="3" name="內容版面配置區 2"/>
          <p:cNvSpPr>
            <a:spLocks noGrp="1"/>
          </p:cNvSpPr>
          <p:nvPr>
            <p:ph idx="1"/>
          </p:nvPr>
        </p:nvSpPr>
        <p:spPr>
          <a:xfrm>
            <a:off x="838200" y="1325564"/>
            <a:ext cx="10515600" cy="4851400"/>
          </a:xfrm>
        </p:spPr>
        <p:txBody>
          <a:bodyPr/>
          <a:lstStyle/>
          <a:p>
            <a:pPr marL="514350" indent="-514350">
              <a:lnSpc>
                <a:spcPct val="150000"/>
              </a:lnSpc>
              <a:buFont typeface="+mj-lt"/>
              <a:buAutoNum type="arabicPeriod"/>
            </a:pPr>
            <a:r>
              <a:rPr lang="zh-TW" altLang="zh-TW" dirty="0" smtClean="0">
                <a:latin typeface="+mj-ea"/>
                <a:ea typeface="+mj-ea"/>
              </a:rPr>
              <a:t>高</a:t>
            </a:r>
            <a:r>
              <a:rPr lang="zh-TW" altLang="zh-TW" dirty="0">
                <a:latin typeface="+mj-ea"/>
                <a:ea typeface="+mj-ea"/>
              </a:rPr>
              <a:t>單價醫材</a:t>
            </a:r>
            <a:r>
              <a:rPr lang="en-US" altLang="zh-TW" dirty="0">
                <a:latin typeface="+mj-ea"/>
                <a:ea typeface="+mj-ea"/>
              </a:rPr>
              <a:t>(</a:t>
            </a:r>
            <a:r>
              <a:rPr lang="zh-TW" altLang="zh-TW" dirty="0">
                <a:latin typeface="+mj-ea"/>
                <a:ea typeface="+mj-ea"/>
              </a:rPr>
              <a:t>超過</a:t>
            </a:r>
            <a:r>
              <a:rPr lang="en-US" altLang="zh-TW" dirty="0">
                <a:latin typeface="+mj-ea"/>
                <a:ea typeface="+mj-ea"/>
              </a:rPr>
              <a:t>1</a:t>
            </a:r>
            <a:r>
              <a:rPr lang="zh-TW" altLang="zh-TW" dirty="0">
                <a:latin typeface="+mj-ea"/>
                <a:ea typeface="+mj-ea"/>
              </a:rPr>
              <a:t>萬元</a:t>
            </a:r>
            <a:r>
              <a:rPr lang="en-US" altLang="zh-TW" dirty="0">
                <a:latin typeface="+mj-ea"/>
                <a:ea typeface="+mj-ea"/>
              </a:rPr>
              <a:t>)</a:t>
            </a:r>
            <a:r>
              <a:rPr lang="zh-TW" altLang="zh-TW" dirty="0">
                <a:latin typeface="+mj-ea"/>
                <a:ea typeface="+mj-ea"/>
              </a:rPr>
              <a:t>第一次申購皆列為寄銷品。</a:t>
            </a:r>
          </a:p>
          <a:p>
            <a:pPr marL="514350" indent="-514350">
              <a:lnSpc>
                <a:spcPct val="150000"/>
              </a:lnSpc>
              <a:buFont typeface="+mj-lt"/>
              <a:buAutoNum type="arabicPeriod"/>
            </a:pPr>
            <a:r>
              <a:rPr lang="zh-TW" altLang="zh-TW" dirty="0" smtClean="0">
                <a:latin typeface="+mj-ea"/>
                <a:ea typeface="+mj-ea"/>
              </a:rPr>
              <a:t>新進</a:t>
            </a:r>
            <a:r>
              <a:rPr lang="zh-TW" altLang="zh-TW" dirty="0">
                <a:latin typeface="+mj-ea"/>
                <a:ea typeface="+mj-ea"/>
              </a:rPr>
              <a:t>之寄銷品，採半年或不定期評估用量，依價格再議後決定，是否改採買進降低買價成本。</a:t>
            </a:r>
          </a:p>
          <a:p>
            <a:pPr marL="514350" indent="-514350">
              <a:lnSpc>
                <a:spcPct val="150000"/>
              </a:lnSpc>
              <a:buFont typeface="+mj-lt"/>
              <a:buAutoNum type="arabicPeriod"/>
            </a:pPr>
            <a:r>
              <a:rPr lang="zh-TW" altLang="zh-TW" dirty="0" smtClean="0">
                <a:latin typeface="+mj-ea"/>
                <a:ea typeface="+mj-ea"/>
              </a:rPr>
              <a:t>寄</a:t>
            </a:r>
            <a:r>
              <a:rPr lang="zh-TW" altLang="zh-TW" dirty="0">
                <a:latin typeface="+mj-ea"/>
                <a:ea typeface="+mj-ea"/>
              </a:rPr>
              <a:t>銷品訂購，依確實用於病人</a:t>
            </a:r>
            <a:r>
              <a:rPr lang="en-US" altLang="zh-TW" dirty="0">
                <a:latin typeface="+mj-ea"/>
                <a:ea typeface="+mj-ea"/>
              </a:rPr>
              <a:t>(</a:t>
            </a:r>
            <a:r>
              <a:rPr lang="zh-TW" altLang="zh-TW" dirty="0">
                <a:latin typeface="+mj-ea"/>
                <a:ea typeface="+mj-ea"/>
              </a:rPr>
              <a:t>確認病人基本資料及計價碼入帳</a:t>
            </a:r>
            <a:r>
              <a:rPr lang="en-US" altLang="zh-TW" dirty="0">
                <a:latin typeface="+mj-ea"/>
                <a:ea typeface="+mj-ea"/>
              </a:rPr>
              <a:t>)</a:t>
            </a:r>
            <a:r>
              <a:rPr lang="zh-TW" altLang="zh-TW" dirty="0">
                <a:latin typeface="+mj-ea"/>
                <a:ea typeface="+mj-ea"/>
              </a:rPr>
              <a:t>，單位方可提出臨採請領，不得未使用先購入設單位固定數。</a:t>
            </a:r>
          </a:p>
          <a:p>
            <a:pPr marL="514350" indent="-514350">
              <a:lnSpc>
                <a:spcPct val="150000"/>
              </a:lnSpc>
              <a:buFont typeface="+mj-lt"/>
              <a:buAutoNum type="arabicPeriod"/>
            </a:pPr>
            <a:endParaRPr lang="zh-TW" altLang="en-US" dirty="0">
              <a:latin typeface="+mj-ea"/>
              <a:ea typeface="+mj-ea"/>
            </a:endParaRPr>
          </a:p>
        </p:txBody>
      </p:sp>
      <p:sp>
        <p:nvSpPr>
          <p:cNvPr id="4" name="投影片編號版面配置區 3"/>
          <p:cNvSpPr>
            <a:spLocks noGrp="1"/>
          </p:cNvSpPr>
          <p:nvPr>
            <p:ph type="sldNum" sz="quarter" idx="12"/>
          </p:nvPr>
        </p:nvSpPr>
        <p:spPr/>
        <p:txBody>
          <a:bodyPr/>
          <a:lstStyle/>
          <a:p>
            <a:fld id="{9A749F91-9852-44A4-9532-C1B13592166B}" type="slidenum">
              <a:rPr lang="zh-TW" altLang="en-US" smtClean="0"/>
              <a:t>10</a:t>
            </a:fld>
            <a:endParaRPr lang="zh-TW" altLang="en-US"/>
          </a:p>
        </p:txBody>
      </p:sp>
    </p:spTree>
    <p:extLst>
      <p:ext uri="{BB962C8B-B14F-4D97-AF65-F5344CB8AC3E}">
        <p14:creationId xmlns:p14="http://schemas.microsoft.com/office/powerpoint/2010/main" val="129617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未達審查條件新品</a:t>
            </a:r>
            <a:endParaRPr lang="zh-TW" altLang="en-US" dirty="0"/>
          </a:p>
        </p:txBody>
      </p:sp>
      <p:sp>
        <p:nvSpPr>
          <p:cNvPr id="3" name="內容版面配置區 2"/>
          <p:cNvSpPr>
            <a:spLocks noGrp="1"/>
          </p:cNvSpPr>
          <p:nvPr>
            <p:ph idx="1"/>
          </p:nvPr>
        </p:nvSpPr>
        <p:spPr/>
        <p:txBody>
          <a:bodyPr/>
          <a:lstStyle/>
          <a:p>
            <a:pPr marL="514350" indent="-514350">
              <a:lnSpc>
                <a:spcPct val="150000"/>
              </a:lnSpc>
              <a:buFont typeface="+mj-lt"/>
              <a:buAutoNum type="arabicPeriod"/>
            </a:pPr>
            <a:r>
              <a:rPr lang="zh-TW" altLang="zh-TW" dirty="0">
                <a:latin typeface="+mj-ea"/>
                <a:ea typeface="+mj-ea"/>
              </a:rPr>
              <a:t>未達審查要求條件之新品，審查小組會中請單位主管提出說明及討論因應策略。</a:t>
            </a:r>
          </a:p>
          <a:p>
            <a:pPr marL="514350" indent="-514350">
              <a:lnSpc>
                <a:spcPct val="150000"/>
              </a:lnSpc>
              <a:buFont typeface="+mj-lt"/>
              <a:buAutoNum type="arabicPeriod"/>
            </a:pPr>
            <a:r>
              <a:rPr lang="zh-TW" altLang="zh-TW" dirty="0" smtClean="0">
                <a:latin typeface="+mj-ea"/>
                <a:ea typeface="+mj-ea"/>
              </a:rPr>
              <a:t>未</a:t>
            </a:r>
            <a:r>
              <a:rPr lang="zh-TW" altLang="zh-TW" dirty="0">
                <a:latin typeface="+mj-ea"/>
                <a:ea typeface="+mj-ea"/>
              </a:rPr>
              <a:t>達審查要求條件之新品，如仍有購置需求，須提至資材管理委員會議決。</a:t>
            </a:r>
          </a:p>
          <a:p>
            <a:pPr marL="514350" indent="-514350">
              <a:lnSpc>
                <a:spcPct val="150000"/>
              </a:lnSpc>
              <a:buFont typeface="+mj-lt"/>
              <a:buAutoNum type="arabicPeriod"/>
            </a:pPr>
            <a:endParaRPr lang="zh-TW" altLang="en-US" dirty="0">
              <a:latin typeface="+mj-ea"/>
              <a:ea typeface="+mj-ea"/>
            </a:endParaRPr>
          </a:p>
        </p:txBody>
      </p:sp>
      <p:sp>
        <p:nvSpPr>
          <p:cNvPr id="4" name="投影片編號版面配置區 3"/>
          <p:cNvSpPr>
            <a:spLocks noGrp="1"/>
          </p:cNvSpPr>
          <p:nvPr>
            <p:ph type="sldNum" sz="quarter" idx="12"/>
          </p:nvPr>
        </p:nvSpPr>
        <p:spPr/>
        <p:txBody>
          <a:bodyPr/>
          <a:lstStyle/>
          <a:p>
            <a:fld id="{9A749F91-9852-44A4-9532-C1B13592166B}" type="slidenum">
              <a:rPr lang="zh-TW" altLang="en-US" smtClean="0"/>
              <a:t>11</a:t>
            </a:fld>
            <a:endParaRPr lang="zh-TW" altLang="en-US"/>
          </a:p>
        </p:txBody>
      </p:sp>
    </p:spTree>
    <p:extLst>
      <p:ext uri="{BB962C8B-B14F-4D97-AF65-F5344CB8AC3E}">
        <p14:creationId xmlns:p14="http://schemas.microsoft.com/office/powerpoint/2010/main" val="19499275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algn="ctr"/>
            <a:r>
              <a:rPr lang="zh-TW" altLang="en-US" dirty="0" smtClean="0"/>
              <a:t>新增醫材申請條件</a:t>
            </a:r>
            <a:endParaRPr lang="zh-TW" altLang="en-US" dirty="0"/>
          </a:p>
        </p:txBody>
      </p:sp>
      <p:sp>
        <p:nvSpPr>
          <p:cNvPr id="3" name="內容版面配置區 2"/>
          <p:cNvSpPr>
            <a:spLocks noGrp="1"/>
          </p:cNvSpPr>
          <p:nvPr>
            <p:ph idx="1"/>
          </p:nvPr>
        </p:nvSpPr>
        <p:spPr>
          <a:xfrm>
            <a:off x="838200" y="1690689"/>
            <a:ext cx="10515600" cy="3795712"/>
          </a:xfrm>
        </p:spPr>
        <p:txBody>
          <a:bodyPr/>
          <a:lstStyle/>
          <a:p>
            <a:pPr marL="514350" indent="-514350">
              <a:lnSpc>
                <a:spcPct val="150000"/>
              </a:lnSpc>
              <a:buFont typeface="+mj-lt"/>
              <a:buAutoNum type="arabicPeriod"/>
            </a:pPr>
            <a:r>
              <a:rPr lang="zh-TW" altLang="zh-TW" dirty="0">
                <a:latin typeface="+mj-ea"/>
                <a:ea typeface="+mj-ea"/>
              </a:rPr>
              <a:t>本院未有此品同類品者。</a:t>
            </a:r>
          </a:p>
          <a:p>
            <a:pPr marL="514350" indent="-514350">
              <a:lnSpc>
                <a:spcPct val="150000"/>
              </a:lnSpc>
              <a:buFont typeface="+mj-lt"/>
              <a:buAutoNum type="arabicPeriod"/>
            </a:pPr>
            <a:r>
              <a:rPr lang="zh-TW" altLang="zh-TW" dirty="0" smtClean="0">
                <a:latin typeface="+mj-ea"/>
                <a:ea typeface="+mj-ea"/>
              </a:rPr>
              <a:t>若</a:t>
            </a:r>
            <a:r>
              <a:rPr lang="zh-TW" altLang="zh-TW" dirty="0">
                <a:latin typeface="+mj-ea"/>
                <a:ea typeface="+mj-ea"/>
              </a:rPr>
              <a:t>本院已有同類品多項者，於新增醫材審查工作小組會議中討論，決議確認汰換舊品替代新品方案。</a:t>
            </a:r>
          </a:p>
          <a:p>
            <a:pPr marL="514350" indent="-514350">
              <a:lnSpc>
                <a:spcPct val="150000"/>
              </a:lnSpc>
              <a:buFont typeface="+mj-lt"/>
              <a:buAutoNum type="arabicPeriod"/>
            </a:pPr>
            <a:r>
              <a:rPr lang="zh-TW" altLang="zh-TW" dirty="0" smtClean="0">
                <a:latin typeface="+mj-ea"/>
                <a:ea typeface="+mj-ea"/>
              </a:rPr>
              <a:t>新</a:t>
            </a:r>
            <a:r>
              <a:rPr lang="zh-TW" altLang="zh-TW" dirty="0">
                <a:latin typeface="+mj-ea"/>
                <a:ea typeface="+mj-ea"/>
              </a:rPr>
              <a:t>品必須經過試用通過，單位若有請購需求時，須提出「新增資材申請單」送交採購課。</a:t>
            </a:r>
            <a:endParaRPr lang="zh-TW" altLang="en-US" dirty="0">
              <a:latin typeface="+mj-ea"/>
              <a:ea typeface="+mj-ea"/>
            </a:endParaRPr>
          </a:p>
        </p:txBody>
      </p:sp>
      <p:sp>
        <p:nvSpPr>
          <p:cNvPr id="4" name="投影片編號版面配置區 3"/>
          <p:cNvSpPr>
            <a:spLocks noGrp="1"/>
          </p:cNvSpPr>
          <p:nvPr>
            <p:ph type="sldNum" sz="quarter" idx="12"/>
          </p:nvPr>
        </p:nvSpPr>
        <p:spPr/>
        <p:txBody>
          <a:bodyPr/>
          <a:lstStyle/>
          <a:p>
            <a:fld id="{9A749F91-9852-44A4-9532-C1B13592166B}" type="slidenum">
              <a:rPr lang="zh-TW" altLang="en-US" smtClean="0"/>
              <a:t>2</a:t>
            </a:fld>
            <a:endParaRPr lang="zh-TW" altLang="en-US"/>
          </a:p>
        </p:txBody>
      </p:sp>
    </p:spTree>
    <p:extLst>
      <p:ext uri="{BB962C8B-B14F-4D97-AF65-F5344CB8AC3E}">
        <p14:creationId xmlns:p14="http://schemas.microsoft.com/office/powerpoint/2010/main" val="1324757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325563"/>
          </a:xfrm>
        </p:spPr>
        <p:txBody>
          <a:bodyPr>
            <a:normAutofit/>
          </a:bodyPr>
          <a:lstStyle/>
          <a:p>
            <a:pPr algn="ctr"/>
            <a:r>
              <a:rPr lang="zh-TW" altLang="en-US" dirty="0" smtClean="0"/>
              <a:t>廠商準備文件</a:t>
            </a:r>
            <a:endParaRPr lang="zh-TW" altLang="en-US" dirty="0"/>
          </a:p>
        </p:txBody>
      </p:sp>
      <p:sp>
        <p:nvSpPr>
          <p:cNvPr id="10" name="內容版面配置區 9"/>
          <p:cNvSpPr>
            <a:spLocks noGrp="1"/>
          </p:cNvSpPr>
          <p:nvPr>
            <p:ph idx="1"/>
          </p:nvPr>
        </p:nvSpPr>
        <p:spPr>
          <a:xfrm>
            <a:off x="838200" y="1166648"/>
            <a:ext cx="10515600" cy="4713890"/>
          </a:xfrm>
        </p:spPr>
        <p:txBody>
          <a:bodyPr>
            <a:normAutofit fontScale="77500" lnSpcReduction="20000"/>
          </a:bodyPr>
          <a:lstStyle/>
          <a:p>
            <a:pPr marL="514350" indent="-514350">
              <a:lnSpc>
                <a:spcPct val="110000"/>
              </a:lnSpc>
              <a:buFont typeface="+mj-lt"/>
              <a:buAutoNum type="arabicPeriod"/>
            </a:pPr>
            <a:r>
              <a:rPr lang="zh-TW" altLang="zh-TW" dirty="0">
                <a:latin typeface="+mj-ea"/>
                <a:ea typeface="+mj-ea"/>
              </a:rPr>
              <a:t>製造商</a:t>
            </a:r>
            <a:r>
              <a:rPr lang="en-US" altLang="zh-TW" dirty="0">
                <a:latin typeface="+mj-ea"/>
                <a:ea typeface="+mj-ea"/>
              </a:rPr>
              <a:t>QSD/GMP</a:t>
            </a:r>
            <a:r>
              <a:rPr lang="zh-TW" altLang="zh-TW" dirty="0">
                <a:latin typeface="+mj-ea"/>
                <a:ea typeface="+mj-ea"/>
              </a:rPr>
              <a:t>。</a:t>
            </a:r>
          </a:p>
          <a:p>
            <a:pPr marL="514350" indent="-514350">
              <a:lnSpc>
                <a:spcPct val="110000"/>
              </a:lnSpc>
              <a:buFont typeface="+mj-lt"/>
              <a:buAutoNum type="arabicPeriod"/>
            </a:pPr>
            <a:r>
              <a:rPr lang="zh-TW" altLang="zh-TW" dirty="0" smtClean="0">
                <a:latin typeface="+mj-ea"/>
                <a:ea typeface="+mj-ea"/>
              </a:rPr>
              <a:t>醫療</a:t>
            </a:r>
            <a:r>
              <a:rPr lang="zh-TW" altLang="zh-TW" dirty="0">
                <a:latin typeface="+mj-ea"/>
                <a:ea typeface="+mj-ea"/>
              </a:rPr>
              <a:t>器材許可證</a:t>
            </a:r>
            <a:r>
              <a:rPr lang="en-US" altLang="zh-TW" dirty="0">
                <a:latin typeface="+mj-ea"/>
                <a:ea typeface="+mj-ea"/>
              </a:rPr>
              <a:t>(</a:t>
            </a:r>
            <a:r>
              <a:rPr lang="zh-TW" altLang="zh-TW" dirty="0">
                <a:latin typeface="+mj-ea"/>
                <a:ea typeface="+mj-ea"/>
              </a:rPr>
              <a:t>或衛福部免列管之證明</a:t>
            </a:r>
            <a:r>
              <a:rPr lang="en-US" altLang="zh-TW" dirty="0">
                <a:latin typeface="+mj-ea"/>
                <a:ea typeface="+mj-ea"/>
              </a:rPr>
              <a:t>)</a:t>
            </a:r>
            <a:r>
              <a:rPr lang="zh-TW" altLang="zh-TW" dirty="0">
                <a:latin typeface="+mj-ea"/>
                <a:ea typeface="+mj-ea"/>
              </a:rPr>
              <a:t>。</a:t>
            </a:r>
          </a:p>
          <a:p>
            <a:pPr marL="514350" indent="-514350">
              <a:lnSpc>
                <a:spcPct val="110000"/>
              </a:lnSpc>
              <a:buFont typeface="+mj-lt"/>
              <a:buAutoNum type="arabicPeriod"/>
            </a:pPr>
            <a:r>
              <a:rPr lang="zh-TW" altLang="zh-TW" dirty="0" smtClean="0">
                <a:latin typeface="+mj-ea"/>
                <a:ea typeface="+mj-ea"/>
              </a:rPr>
              <a:t>中文</a:t>
            </a:r>
            <a:r>
              <a:rPr lang="zh-TW" altLang="zh-TW" dirty="0">
                <a:latin typeface="+mj-ea"/>
                <a:ea typeface="+mj-ea"/>
              </a:rPr>
              <a:t>仿單及仿單標籤黏貼表。</a:t>
            </a:r>
          </a:p>
          <a:p>
            <a:pPr marL="514350" indent="-514350">
              <a:lnSpc>
                <a:spcPct val="110000"/>
              </a:lnSpc>
              <a:buFont typeface="+mj-lt"/>
              <a:buAutoNum type="arabicPeriod"/>
            </a:pPr>
            <a:r>
              <a:rPr lang="zh-TW" altLang="zh-TW" dirty="0" smtClean="0">
                <a:latin typeface="+mj-ea"/>
                <a:ea typeface="+mj-ea"/>
              </a:rPr>
              <a:t>代理</a:t>
            </a:r>
            <a:r>
              <a:rPr lang="zh-TW" altLang="zh-TW" dirty="0">
                <a:latin typeface="+mj-ea"/>
                <a:ea typeface="+mj-ea"/>
              </a:rPr>
              <a:t>授權書或經銷證明書。</a:t>
            </a:r>
          </a:p>
          <a:p>
            <a:pPr marL="514350" indent="-514350">
              <a:lnSpc>
                <a:spcPct val="110000"/>
              </a:lnSpc>
              <a:buFont typeface="+mj-lt"/>
              <a:buAutoNum type="arabicPeriod"/>
            </a:pPr>
            <a:r>
              <a:rPr lang="zh-TW" altLang="zh-TW" dirty="0" smtClean="0">
                <a:latin typeface="+mj-ea"/>
                <a:ea typeface="+mj-ea"/>
              </a:rPr>
              <a:t>報價單</a:t>
            </a:r>
            <a:r>
              <a:rPr lang="zh-TW" altLang="zh-TW" dirty="0">
                <a:latin typeface="+mj-ea"/>
                <a:ea typeface="+mj-ea"/>
              </a:rPr>
              <a:t>。</a:t>
            </a:r>
          </a:p>
          <a:p>
            <a:pPr marL="514350" indent="-514350">
              <a:lnSpc>
                <a:spcPct val="110000"/>
              </a:lnSpc>
              <a:buFont typeface="+mj-lt"/>
              <a:buAutoNum type="arabicPeriod"/>
            </a:pPr>
            <a:r>
              <a:rPr lang="zh-TW" altLang="zh-TW" dirty="0" smtClean="0">
                <a:latin typeface="+mj-ea"/>
                <a:ea typeface="+mj-ea"/>
              </a:rPr>
              <a:t>型錄</a:t>
            </a:r>
            <a:r>
              <a:rPr lang="zh-TW" altLang="zh-TW" dirty="0">
                <a:latin typeface="+mj-ea"/>
                <a:ea typeface="+mj-ea"/>
              </a:rPr>
              <a:t>（請標示試用之型號）。 </a:t>
            </a:r>
          </a:p>
          <a:p>
            <a:pPr marL="514350" indent="-514350">
              <a:lnSpc>
                <a:spcPct val="110000"/>
              </a:lnSpc>
              <a:buFont typeface="+mj-lt"/>
              <a:buAutoNum type="arabicPeriod"/>
            </a:pPr>
            <a:r>
              <a:rPr lang="zh-TW" altLang="zh-TW" dirty="0" smtClean="0">
                <a:latin typeface="+mj-ea"/>
                <a:ea typeface="+mj-ea"/>
              </a:rPr>
              <a:t>健保</a:t>
            </a:r>
            <a:r>
              <a:rPr lang="zh-TW" altLang="zh-TW" dirty="0">
                <a:latin typeface="+mj-ea"/>
                <a:ea typeface="+mj-ea"/>
              </a:rPr>
              <a:t>特殊材料品項查詢資料 。</a:t>
            </a:r>
          </a:p>
          <a:p>
            <a:pPr marL="514350" indent="-514350">
              <a:lnSpc>
                <a:spcPct val="110000"/>
              </a:lnSpc>
              <a:buFont typeface="+mj-lt"/>
              <a:buAutoNum type="arabicPeriod"/>
            </a:pPr>
            <a:r>
              <a:rPr lang="zh-TW" altLang="zh-TW" dirty="0" smtClean="0">
                <a:latin typeface="+mj-ea"/>
                <a:ea typeface="+mj-ea"/>
              </a:rPr>
              <a:t>屬</a:t>
            </a:r>
            <a:r>
              <a:rPr lang="zh-TW" altLang="zh-TW" dirty="0">
                <a:latin typeface="+mj-ea"/>
                <a:ea typeface="+mj-ea"/>
              </a:rPr>
              <a:t>無菌醫療器材，廠商應附「無菌衛材檢驗報告單」陰性報告。 </a:t>
            </a:r>
          </a:p>
          <a:p>
            <a:pPr marL="514350" indent="-514350">
              <a:lnSpc>
                <a:spcPct val="110000"/>
              </a:lnSpc>
              <a:buFont typeface="+mj-lt"/>
              <a:buAutoNum type="arabicPeriod"/>
            </a:pPr>
            <a:r>
              <a:rPr lang="zh-TW" altLang="zh-TW" dirty="0" smtClean="0">
                <a:latin typeface="+mj-ea"/>
                <a:ea typeface="+mj-ea"/>
              </a:rPr>
              <a:t>國內</a:t>
            </a:r>
            <a:r>
              <a:rPr lang="zh-TW" altLang="zh-TW" dirty="0">
                <a:latin typeface="+mj-ea"/>
                <a:ea typeface="+mj-ea"/>
              </a:rPr>
              <a:t>銷售醫學中心二家證明</a:t>
            </a:r>
            <a:r>
              <a:rPr lang="en-US" altLang="zh-TW" dirty="0">
                <a:latin typeface="+mj-ea"/>
                <a:ea typeface="+mj-ea"/>
              </a:rPr>
              <a:t>(</a:t>
            </a:r>
            <a:r>
              <a:rPr lang="zh-TW" altLang="zh-TW" dirty="0">
                <a:latin typeface="+mj-ea"/>
                <a:ea typeface="+mj-ea"/>
              </a:rPr>
              <a:t>發票或合約</a:t>
            </a:r>
            <a:r>
              <a:rPr lang="en-US" altLang="zh-TW" dirty="0">
                <a:latin typeface="+mj-ea"/>
                <a:ea typeface="+mj-ea"/>
              </a:rPr>
              <a:t>)</a:t>
            </a:r>
            <a:r>
              <a:rPr lang="zh-TW" altLang="zh-TW" dirty="0">
                <a:latin typeface="+mj-ea"/>
                <a:ea typeface="+mj-ea"/>
              </a:rPr>
              <a:t>。</a:t>
            </a:r>
          </a:p>
          <a:p>
            <a:pPr marL="514350" indent="-514350">
              <a:lnSpc>
                <a:spcPct val="110000"/>
              </a:lnSpc>
              <a:buFont typeface="+mj-lt"/>
              <a:buAutoNum type="arabicPeriod"/>
            </a:pPr>
            <a:r>
              <a:rPr lang="zh-TW" altLang="zh-TW" dirty="0" smtClean="0">
                <a:latin typeface="+mj-ea"/>
                <a:ea typeface="+mj-ea"/>
              </a:rPr>
              <a:t>公司</a:t>
            </a:r>
            <a:r>
              <a:rPr lang="zh-TW" altLang="zh-TW" dirty="0">
                <a:latin typeface="+mj-ea"/>
                <a:ea typeface="+mj-ea"/>
              </a:rPr>
              <a:t>設立證明</a:t>
            </a:r>
            <a:r>
              <a:rPr lang="zh-TW" altLang="zh-TW" dirty="0" smtClean="0">
                <a:latin typeface="+mj-ea"/>
                <a:ea typeface="+mj-ea"/>
              </a:rPr>
              <a:t>。</a:t>
            </a:r>
            <a:endParaRPr lang="en-US" altLang="zh-TW" dirty="0" smtClean="0">
              <a:latin typeface="+mj-ea"/>
              <a:ea typeface="+mj-ea"/>
            </a:endParaRPr>
          </a:p>
          <a:p>
            <a:pPr marL="514350" indent="-514350">
              <a:lnSpc>
                <a:spcPct val="110000"/>
              </a:lnSpc>
              <a:buFont typeface="+mj-lt"/>
              <a:buAutoNum type="arabicPeriod"/>
            </a:pPr>
            <a:r>
              <a:rPr lang="zh-TW" altLang="en-US" dirty="0">
                <a:latin typeface="+mj-ea"/>
                <a:ea typeface="+mj-ea"/>
              </a:rPr>
              <a:t>填寫「廠商參與馬偕紀念醫院新增醫材聲明書</a:t>
            </a:r>
            <a:r>
              <a:rPr lang="zh-TW" altLang="en-US" dirty="0" smtClean="0">
                <a:latin typeface="+mj-ea"/>
                <a:ea typeface="+mj-ea"/>
              </a:rPr>
              <a:t>」。</a:t>
            </a:r>
            <a:endParaRPr lang="zh-TW" altLang="en-US" dirty="0">
              <a:latin typeface="+mj-ea"/>
              <a:ea typeface="+mj-ea"/>
            </a:endParaRPr>
          </a:p>
        </p:txBody>
      </p:sp>
      <p:sp>
        <p:nvSpPr>
          <p:cNvPr id="8" name="投影片編號版面配置區 7"/>
          <p:cNvSpPr>
            <a:spLocks noGrp="1"/>
          </p:cNvSpPr>
          <p:nvPr>
            <p:ph type="sldNum" sz="quarter" idx="12"/>
          </p:nvPr>
        </p:nvSpPr>
        <p:spPr/>
        <p:txBody>
          <a:bodyPr/>
          <a:lstStyle/>
          <a:p>
            <a:fld id="{9A749F91-9852-44A4-9532-C1B13592166B}" type="slidenum">
              <a:rPr lang="zh-TW" altLang="en-US" smtClean="0"/>
              <a:t>3</a:t>
            </a:fld>
            <a:endParaRPr lang="zh-TW" altLang="en-US"/>
          </a:p>
        </p:txBody>
      </p:sp>
    </p:spTree>
    <p:extLst>
      <p:ext uri="{BB962C8B-B14F-4D97-AF65-F5344CB8AC3E}">
        <p14:creationId xmlns:p14="http://schemas.microsoft.com/office/powerpoint/2010/main" val="1880540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325563"/>
          </a:xfrm>
        </p:spPr>
        <p:txBody>
          <a:bodyPr/>
          <a:lstStyle/>
          <a:p>
            <a:pPr algn="ctr"/>
            <a:r>
              <a:rPr lang="zh-TW" altLang="en-US" dirty="0" smtClean="0"/>
              <a:t>廠商進用作業費</a:t>
            </a:r>
            <a:endParaRPr lang="zh-TW" altLang="en-US" dirty="0"/>
          </a:p>
        </p:txBody>
      </p:sp>
      <p:sp>
        <p:nvSpPr>
          <p:cNvPr id="3" name="內容版面配置區 2"/>
          <p:cNvSpPr>
            <a:spLocks noGrp="1"/>
          </p:cNvSpPr>
          <p:nvPr>
            <p:ph idx="1"/>
          </p:nvPr>
        </p:nvSpPr>
        <p:spPr>
          <a:xfrm>
            <a:off x="520262" y="1198179"/>
            <a:ext cx="10833538" cy="4631943"/>
          </a:xfrm>
        </p:spPr>
        <p:txBody>
          <a:bodyPr>
            <a:normAutofit/>
          </a:bodyPr>
          <a:lstStyle/>
          <a:p>
            <a:pPr marL="514350" indent="-514350">
              <a:lnSpc>
                <a:spcPct val="150000"/>
              </a:lnSpc>
              <a:buFont typeface="+mj-lt"/>
              <a:buAutoNum type="arabicPeriod"/>
            </a:pPr>
            <a:r>
              <a:rPr lang="zh-TW" altLang="zh-TW" dirty="0" smtClean="0">
                <a:latin typeface="+mj-ea"/>
                <a:ea typeface="+mj-ea"/>
              </a:rPr>
              <a:t>繳費</a:t>
            </a:r>
            <a:r>
              <a:rPr lang="zh-TW" altLang="zh-TW" dirty="0">
                <a:latin typeface="+mj-ea"/>
                <a:ea typeface="+mj-ea"/>
              </a:rPr>
              <a:t>金額依據「衛生福利部醫療器材管理辦法」</a:t>
            </a:r>
            <a:r>
              <a:rPr lang="zh-TW" altLang="zh-TW" dirty="0" smtClean="0">
                <a:latin typeface="+mj-ea"/>
                <a:ea typeface="+mj-ea"/>
              </a:rPr>
              <a:t>風險分級</a:t>
            </a:r>
            <a:r>
              <a:rPr lang="zh-TW" altLang="zh-TW" dirty="0">
                <a:latin typeface="+mj-ea"/>
                <a:ea typeface="+mj-ea"/>
              </a:rPr>
              <a:t>收費：</a:t>
            </a:r>
          </a:p>
          <a:p>
            <a:pPr marL="0" indent="0">
              <a:lnSpc>
                <a:spcPct val="150000"/>
              </a:lnSpc>
              <a:buNone/>
            </a:pPr>
            <a:r>
              <a:rPr lang="en-US" altLang="zh-TW" dirty="0" smtClean="0">
                <a:latin typeface="+mj-ea"/>
                <a:ea typeface="+mj-ea"/>
              </a:rPr>
              <a:t>       (</a:t>
            </a:r>
            <a:r>
              <a:rPr lang="en-US" altLang="zh-TW" dirty="0">
                <a:latin typeface="+mj-ea"/>
                <a:ea typeface="+mj-ea"/>
              </a:rPr>
              <a:t>1)</a:t>
            </a:r>
            <a:r>
              <a:rPr lang="zh-TW" altLang="zh-TW" dirty="0">
                <a:latin typeface="+mj-ea"/>
                <a:ea typeface="+mj-ea"/>
              </a:rPr>
              <a:t>第一級低風險性：每件為新台幣</a:t>
            </a:r>
            <a:r>
              <a:rPr lang="en-US" altLang="zh-TW" dirty="0">
                <a:latin typeface="+mj-ea"/>
                <a:ea typeface="+mj-ea"/>
              </a:rPr>
              <a:t> 5,000</a:t>
            </a:r>
            <a:r>
              <a:rPr lang="zh-TW" altLang="zh-TW" dirty="0" smtClean="0">
                <a:latin typeface="+mj-ea"/>
                <a:ea typeface="+mj-ea"/>
              </a:rPr>
              <a:t>元</a:t>
            </a:r>
          </a:p>
          <a:p>
            <a:pPr marL="0" indent="0">
              <a:lnSpc>
                <a:spcPct val="150000"/>
              </a:lnSpc>
              <a:buNone/>
            </a:pPr>
            <a:r>
              <a:rPr lang="en-US" altLang="zh-TW" dirty="0" smtClean="0">
                <a:latin typeface="+mj-ea"/>
                <a:ea typeface="+mj-ea"/>
              </a:rPr>
              <a:t>       (2)</a:t>
            </a:r>
            <a:r>
              <a:rPr lang="zh-TW" altLang="zh-TW" dirty="0" smtClean="0">
                <a:latin typeface="+mj-ea"/>
                <a:ea typeface="+mj-ea"/>
              </a:rPr>
              <a:t>第二級中風險性：每件為新台幣</a:t>
            </a:r>
            <a:r>
              <a:rPr lang="en-US" altLang="zh-TW" dirty="0" smtClean="0">
                <a:latin typeface="+mj-ea"/>
                <a:ea typeface="+mj-ea"/>
              </a:rPr>
              <a:t>10,000</a:t>
            </a:r>
            <a:r>
              <a:rPr lang="zh-TW" altLang="zh-TW" dirty="0" smtClean="0">
                <a:latin typeface="+mj-ea"/>
                <a:ea typeface="+mj-ea"/>
              </a:rPr>
              <a:t>元</a:t>
            </a:r>
          </a:p>
          <a:p>
            <a:pPr marL="0" indent="0">
              <a:lnSpc>
                <a:spcPct val="150000"/>
              </a:lnSpc>
              <a:buNone/>
            </a:pPr>
            <a:r>
              <a:rPr lang="en-US" altLang="zh-TW" dirty="0" smtClean="0">
                <a:latin typeface="+mj-ea"/>
                <a:ea typeface="+mj-ea"/>
              </a:rPr>
              <a:t>       (</a:t>
            </a:r>
            <a:r>
              <a:rPr lang="en-US" altLang="zh-TW" dirty="0">
                <a:latin typeface="+mj-ea"/>
                <a:ea typeface="+mj-ea"/>
              </a:rPr>
              <a:t>3)</a:t>
            </a:r>
            <a:r>
              <a:rPr lang="zh-TW" altLang="zh-TW" dirty="0">
                <a:latin typeface="+mj-ea"/>
                <a:ea typeface="+mj-ea"/>
              </a:rPr>
              <a:t>第三級高風險性：每件為新台幣</a:t>
            </a:r>
            <a:r>
              <a:rPr lang="en-US" altLang="zh-TW" dirty="0">
                <a:latin typeface="+mj-ea"/>
                <a:ea typeface="+mj-ea"/>
              </a:rPr>
              <a:t>30,000</a:t>
            </a:r>
            <a:r>
              <a:rPr lang="zh-TW" altLang="zh-TW" dirty="0">
                <a:latin typeface="+mj-ea"/>
                <a:ea typeface="+mj-ea"/>
              </a:rPr>
              <a:t>元</a:t>
            </a:r>
          </a:p>
          <a:p>
            <a:pPr marL="514350" indent="-514350">
              <a:lnSpc>
                <a:spcPct val="150000"/>
              </a:lnSpc>
              <a:buFont typeface="+mj-lt"/>
              <a:buAutoNum type="arabicPeriod" startAt="2"/>
            </a:pPr>
            <a:r>
              <a:rPr lang="zh-TW" altLang="zh-TW" dirty="0" smtClean="0">
                <a:latin typeface="+mj-ea"/>
                <a:ea typeface="+mj-ea"/>
              </a:rPr>
              <a:t>申請</a:t>
            </a:r>
            <a:r>
              <a:rPr lang="zh-TW" altLang="zh-TW" dirty="0">
                <a:latin typeface="+mj-ea"/>
                <a:ea typeface="+mj-ea"/>
              </a:rPr>
              <a:t>案審查結果不論通過與否，上述費用概不退費。</a:t>
            </a:r>
          </a:p>
          <a:p>
            <a:pPr marL="514350" indent="-514350">
              <a:lnSpc>
                <a:spcPct val="150000"/>
              </a:lnSpc>
              <a:buFont typeface="+mj-lt"/>
              <a:buAutoNum type="arabicPeriod" startAt="2"/>
            </a:pPr>
            <a:r>
              <a:rPr lang="zh-TW" altLang="zh-TW" dirty="0" smtClean="0">
                <a:latin typeface="+mj-ea"/>
                <a:ea typeface="+mj-ea"/>
              </a:rPr>
              <a:t>年度</a:t>
            </a:r>
            <a:r>
              <a:rPr lang="zh-TW" altLang="zh-TW" dirty="0">
                <a:latin typeface="+mj-ea"/>
                <a:ea typeface="+mj-ea"/>
              </a:rPr>
              <a:t>合約新進品項、配合儀器設備之新進醫療耗材，比照辦理。</a:t>
            </a:r>
          </a:p>
        </p:txBody>
      </p:sp>
      <p:sp>
        <p:nvSpPr>
          <p:cNvPr id="4" name="投影片編號版面配置區 3"/>
          <p:cNvSpPr>
            <a:spLocks noGrp="1"/>
          </p:cNvSpPr>
          <p:nvPr>
            <p:ph type="sldNum" sz="quarter" idx="12"/>
          </p:nvPr>
        </p:nvSpPr>
        <p:spPr/>
        <p:txBody>
          <a:bodyPr/>
          <a:lstStyle/>
          <a:p>
            <a:fld id="{9A749F91-9852-44A4-9532-C1B13592166B}" type="slidenum">
              <a:rPr lang="zh-TW" altLang="en-US" smtClean="0"/>
              <a:t>4</a:t>
            </a:fld>
            <a:endParaRPr lang="zh-TW" altLang="en-US"/>
          </a:p>
        </p:txBody>
      </p:sp>
    </p:spTree>
    <p:extLst>
      <p:ext uri="{BB962C8B-B14F-4D97-AF65-F5344CB8AC3E}">
        <p14:creationId xmlns:p14="http://schemas.microsoft.com/office/powerpoint/2010/main" val="40192940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75138" y="0"/>
            <a:ext cx="10515600" cy="1325563"/>
          </a:xfrm>
        </p:spPr>
        <p:txBody>
          <a:bodyPr/>
          <a:lstStyle/>
          <a:p>
            <a:pPr algn="ctr"/>
            <a:r>
              <a:rPr lang="zh-TW" altLang="en-US" dirty="0" smtClean="0"/>
              <a:t>採購課審核</a:t>
            </a:r>
            <a:r>
              <a:rPr lang="en-US" altLang="zh-TW" dirty="0" smtClean="0"/>
              <a:t>-</a:t>
            </a:r>
            <a:r>
              <a:rPr lang="zh-TW" altLang="en-US" dirty="0" smtClean="0"/>
              <a:t>欄位審核</a:t>
            </a:r>
            <a:endParaRPr lang="zh-TW" altLang="en-US" dirty="0"/>
          </a:p>
        </p:txBody>
      </p:sp>
      <p:sp>
        <p:nvSpPr>
          <p:cNvPr id="3" name="內容版面配置區 2"/>
          <p:cNvSpPr>
            <a:spLocks noGrp="1"/>
          </p:cNvSpPr>
          <p:nvPr>
            <p:ph idx="1"/>
          </p:nvPr>
        </p:nvSpPr>
        <p:spPr>
          <a:xfrm>
            <a:off x="472966" y="1481958"/>
            <a:ext cx="11587655" cy="4524101"/>
          </a:xfrm>
        </p:spPr>
        <p:txBody>
          <a:bodyPr>
            <a:normAutofit/>
          </a:bodyPr>
          <a:lstStyle/>
          <a:p>
            <a:pPr marL="514350" indent="-514350">
              <a:lnSpc>
                <a:spcPct val="150000"/>
              </a:lnSpc>
              <a:buFont typeface="+mj-lt"/>
              <a:buAutoNum type="arabicPeriod"/>
            </a:pPr>
            <a:r>
              <a:rPr lang="zh-TW" altLang="zh-TW" dirty="0">
                <a:latin typeface="+mj-ea"/>
                <a:ea typeface="+mj-ea"/>
              </a:rPr>
              <a:t>申請單填寫者須有清楚之簽名或職章，須經單位主管、主任、部長簽核蓋章</a:t>
            </a:r>
            <a:r>
              <a:rPr lang="en-US" altLang="zh-TW" dirty="0">
                <a:latin typeface="+mj-ea"/>
                <a:ea typeface="+mj-ea"/>
              </a:rPr>
              <a:t>(</a:t>
            </a:r>
            <a:r>
              <a:rPr lang="zh-TW" altLang="zh-TW" dirty="0">
                <a:latin typeface="+mj-ea"/>
                <a:ea typeface="+mj-ea"/>
              </a:rPr>
              <a:t>職</a:t>
            </a:r>
            <a:r>
              <a:rPr lang="zh-TW" altLang="zh-TW" dirty="0" smtClean="0">
                <a:latin typeface="+mj-ea"/>
                <a:ea typeface="+mj-ea"/>
              </a:rPr>
              <a:t>章正章</a:t>
            </a:r>
            <a:r>
              <a:rPr lang="zh-TW" altLang="en-US" dirty="0" smtClean="0">
                <a:latin typeface="+mj-ea"/>
                <a:ea typeface="+mj-ea"/>
              </a:rPr>
              <a:t>，不可</a:t>
            </a:r>
            <a:r>
              <a:rPr lang="en-US" altLang="zh-TW" dirty="0" smtClean="0">
                <a:latin typeface="+mj-ea"/>
                <a:ea typeface="+mj-ea"/>
              </a:rPr>
              <a:t>(</a:t>
            </a:r>
            <a:r>
              <a:rPr lang="zh-TW" altLang="en-US" dirty="0" smtClean="0">
                <a:latin typeface="+mj-ea"/>
                <a:ea typeface="+mj-ea"/>
              </a:rPr>
              <a:t>一</a:t>
            </a:r>
            <a:r>
              <a:rPr lang="en-US" altLang="zh-TW" dirty="0" smtClean="0">
                <a:latin typeface="+mj-ea"/>
                <a:ea typeface="+mj-ea"/>
              </a:rPr>
              <a:t>)</a:t>
            </a:r>
            <a:r>
              <a:rPr lang="zh-TW" altLang="en-US" dirty="0" smtClean="0">
                <a:latin typeface="+mj-ea"/>
                <a:ea typeface="+mj-ea"/>
              </a:rPr>
              <a:t>字章</a:t>
            </a:r>
            <a:r>
              <a:rPr lang="en-US" altLang="zh-TW" dirty="0" smtClean="0">
                <a:latin typeface="+mj-ea"/>
                <a:ea typeface="+mj-ea"/>
              </a:rPr>
              <a:t>)</a:t>
            </a:r>
            <a:r>
              <a:rPr lang="zh-TW" altLang="zh-TW" dirty="0">
                <a:latin typeface="+mj-ea"/>
                <a:ea typeface="+mj-ea"/>
              </a:rPr>
              <a:t>，若須置放於手術室或保管課、門診等地點，須會簽其主任或護理長、課長，採購課方可受理。</a:t>
            </a:r>
          </a:p>
          <a:p>
            <a:pPr marL="514350" indent="-514350">
              <a:lnSpc>
                <a:spcPct val="150000"/>
              </a:lnSpc>
              <a:buFont typeface="+mj-lt"/>
              <a:buAutoNum type="arabicPeriod"/>
            </a:pPr>
            <a:r>
              <a:rPr lang="zh-TW" altLang="zh-TW" dirty="0" smtClean="0">
                <a:latin typeface="+mj-ea"/>
                <a:ea typeface="+mj-ea"/>
              </a:rPr>
              <a:t>申請</a:t>
            </a:r>
            <a:r>
              <a:rPr lang="zh-TW" altLang="zh-TW" dirty="0">
                <a:latin typeface="+mj-ea"/>
                <a:ea typeface="+mj-ea"/>
              </a:rPr>
              <a:t>案件若屬於配合購入儀器之相關耗材，須填妥儀器合約編號及儀器名稱。</a:t>
            </a:r>
          </a:p>
          <a:p>
            <a:pPr marL="514350" indent="-514350">
              <a:lnSpc>
                <a:spcPct val="150000"/>
              </a:lnSpc>
              <a:buFont typeface="+mj-lt"/>
              <a:buAutoNum type="arabicPeriod"/>
            </a:pPr>
            <a:endParaRPr lang="zh-TW" altLang="en-US" dirty="0">
              <a:latin typeface="+mj-ea"/>
              <a:ea typeface="+mj-ea"/>
            </a:endParaRPr>
          </a:p>
        </p:txBody>
      </p:sp>
      <p:sp>
        <p:nvSpPr>
          <p:cNvPr id="4" name="投影片編號版面配置區 3"/>
          <p:cNvSpPr>
            <a:spLocks noGrp="1"/>
          </p:cNvSpPr>
          <p:nvPr>
            <p:ph type="sldNum" sz="quarter" idx="12"/>
          </p:nvPr>
        </p:nvSpPr>
        <p:spPr/>
        <p:txBody>
          <a:bodyPr/>
          <a:lstStyle/>
          <a:p>
            <a:fld id="{9A749F91-9852-44A4-9532-C1B13592166B}" type="slidenum">
              <a:rPr lang="zh-TW" altLang="en-US" smtClean="0"/>
              <a:t>5</a:t>
            </a:fld>
            <a:endParaRPr lang="zh-TW" altLang="en-US"/>
          </a:p>
        </p:txBody>
      </p:sp>
    </p:spTree>
    <p:extLst>
      <p:ext uri="{BB962C8B-B14F-4D97-AF65-F5344CB8AC3E}">
        <p14:creationId xmlns:p14="http://schemas.microsoft.com/office/powerpoint/2010/main" val="3715088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32791"/>
            <a:ext cx="10515600" cy="1325563"/>
          </a:xfrm>
        </p:spPr>
        <p:txBody>
          <a:bodyPr/>
          <a:lstStyle/>
          <a:p>
            <a:r>
              <a:rPr lang="zh-TW" altLang="en-US" dirty="0" smtClean="0"/>
              <a:t>           採購</a:t>
            </a:r>
            <a:r>
              <a:rPr lang="zh-TW" altLang="en-US" dirty="0"/>
              <a:t>課審核</a:t>
            </a:r>
            <a:r>
              <a:rPr lang="en-US" altLang="zh-TW" dirty="0" smtClean="0"/>
              <a:t>-</a:t>
            </a:r>
            <a:r>
              <a:rPr lang="zh-TW" altLang="en-US" dirty="0" smtClean="0"/>
              <a:t>健保</a:t>
            </a:r>
            <a:r>
              <a:rPr lang="en-US" altLang="zh-TW" dirty="0" smtClean="0"/>
              <a:t>(</a:t>
            </a:r>
            <a:r>
              <a:rPr lang="zh-TW" altLang="en-US" dirty="0" smtClean="0"/>
              <a:t>自費</a:t>
            </a:r>
            <a:r>
              <a:rPr lang="en-US" altLang="zh-TW" dirty="0" smtClean="0"/>
              <a:t>)</a:t>
            </a:r>
            <a:r>
              <a:rPr lang="zh-TW" altLang="en-US" dirty="0" smtClean="0"/>
              <a:t>審核</a:t>
            </a:r>
            <a:endParaRPr lang="zh-TW" altLang="en-US" dirty="0"/>
          </a:p>
        </p:txBody>
      </p:sp>
      <p:sp>
        <p:nvSpPr>
          <p:cNvPr id="3" name="內容版面配置區 2"/>
          <p:cNvSpPr>
            <a:spLocks noGrp="1"/>
          </p:cNvSpPr>
          <p:nvPr>
            <p:ph idx="1"/>
          </p:nvPr>
        </p:nvSpPr>
        <p:spPr>
          <a:xfrm>
            <a:off x="838200" y="1024760"/>
            <a:ext cx="10515600" cy="5152204"/>
          </a:xfrm>
        </p:spPr>
        <p:txBody>
          <a:bodyPr>
            <a:normAutofit/>
          </a:bodyPr>
          <a:lstStyle/>
          <a:p>
            <a:pPr marL="514350" indent="-514350">
              <a:lnSpc>
                <a:spcPct val="150000"/>
              </a:lnSpc>
              <a:buFont typeface="+mj-lt"/>
              <a:buAutoNum type="arabicPeriod"/>
            </a:pPr>
            <a:r>
              <a:rPr lang="zh-TW" altLang="zh-TW" dirty="0">
                <a:latin typeface="+mj-ea"/>
                <a:ea typeface="+mj-ea"/>
              </a:rPr>
              <a:t>申請品項若屬自費特材，廠商需提出向健保署提出核價申請證明，若未取得健保署公布於網站上的品項代碼、未經健保署核定為內含，或不具健保碼者，本院不採購。</a:t>
            </a:r>
          </a:p>
          <a:p>
            <a:pPr marL="514350" indent="-514350">
              <a:lnSpc>
                <a:spcPct val="150000"/>
              </a:lnSpc>
              <a:buFont typeface="+mj-lt"/>
              <a:buAutoNum type="arabicPeriod"/>
            </a:pPr>
            <a:r>
              <a:rPr lang="zh-TW" altLang="zh-TW" dirty="0" smtClean="0">
                <a:latin typeface="+mj-ea"/>
                <a:ea typeface="+mj-ea"/>
              </a:rPr>
              <a:t>申請</a:t>
            </a:r>
            <a:r>
              <a:rPr lang="zh-TW" altLang="zh-TW" dirty="0">
                <a:latin typeface="+mj-ea"/>
                <a:ea typeface="+mj-ea"/>
              </a:rPr>
              <a:t>品項若屬健保署來函建議由醫療院所或相關醫學會向健保署提出新增醫療服務診療項目及支付標準者，將等確認結果後再行申請。若申請單位急需使用時，請以簽辦箋方式簽核至審查小組主席同意辦理。</a:t>
            </a:r>
          </a:p>
          <a:p>
            <a:pPr marL="514350" indent="-514350">
              <a:lnSpc>
                <a:spcPct val="150000"/>
              </a:lnSpc>
              <a:buFont typeface="+mj-lt"/>
              <a:buAutoNum type="arabicPeriod"/>
            </a:pPr>
            <a:endParaRPr lang="zh-TW" altLang="en-US" dirty="0">
              <a:latin typeface="+mj-ea"/>
              <a:ea typeface="+mj-ea"/>
            </a:endParaRPr>
          </a:p>
        </p:txBody>
      </p:sp>
      <p:sp>
        <p:nvSpPr>
          <p:cNvPr id="4" name="投影片編號版面配置區 3"/>
          <p:cNvSpPr>
            <a:spLocks noGrp="1"/>
          </p:cNvSpPr>
          <p:nvPr>
            <p:ph type="sldNum" sz="quarter" idx="12"/>
          </p:nvPr>
        </p:nvSpPr>
        <p:spPr/>
        <p:txBody>
          <a:bodyPr/>
          <a:lstStyle/>
          <a:p>
            <a:fld id="{9A749F91-9852-44A4-9532-C1B13592166B}" type="slidenum">
              <a:rPr lang="zh-TW" altLang="en-US" smtClean="0"/>
              <a:t>6</a:t>
            </a:fld>
            <a:endParaRPr lang="zh-TW" altLang="en-US"/>
          </a:p>
        </p:txBody>
      </p:sp>
    </p:spTree>
    <p:extLst>
      <p:ext uri="{BB962C8B-B14F-4D97-AF65-F5344CB8AC3E}">
        <p14:creationId xmlns:p14="http://schemas.microsoft.com/office/powerpoint/2010/main" val="32352612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325563"/>
          </a:xfrm>
        </p:spPr>
        <p:txBody>
          <a:bodyPr/>
          <a:lstStyle/>
          <a:p>
            <a:pPr algn="ctr"/>
            <a:r>
              <a:rPr lang="zh-TW" altLang="en-US" dirty="0" smtClean="0"/>
              <a:t>第一次申購原則</a:t>
            </a:r>
            <a:endParaRPr lang="zh-TW" altLang="en-US" dirty="0"/>
          </a:p>
        </p:txBody>
      </p:sp>
      <p:sp>
        <p:nvSpPr>
          <p:cNvPr id="3" name="內容版面配置區 2"/>
          <p:cNvSpPr>
            <a:spLocks noGrp="1"/>
          </p:cNvSpPr>
          <p:nvPr>
            <p:ph idx="1"/>
          </p:nvPr>
        </p:nvSpPr>
        <p:spPr>
          <a:xfrm>
            <a:off x="838200" y="1325563"/>
            <a:ext cx="10515600" cy="4616177"/>
          </a:xfrm>
        </p:spPr>
        <p:txBody>
          <a:bodyPr>
            <a:normAutofit fontScale="92500" lnSpcReduction="10000"/>
          </a:bodyPr>
          <a:lstStyle/>
          <a:p>
            <a:pPr marL="514350" indent="-514350">
              <a:lnSpc>
                <a:spcPct val="150000"/>
              </a:lnSpc>
              <a:buFont typeface="+mj-lt"/>
              <a:buAutoNum type="arabicPeriod"/>
            </a:pPr>
            <a:r>
              <a:rPr lang="zh-TW" altLang="zh-TW" dirty="0">
                <a:latin typeface="+mj-ea"/>
                <a:ea typeface="+mj-ea"/>
              </a:rPr>
              <a:t>庫存品：由保管課決定。</a:t>
            </a:r>
          </a:p>
          <a:p>
            <a:pPr marL="514350" indent="-514350">
              <a:lnSpc>
                <a:spcPct val="150000"/>
              </a:lnSpc>
              <a:buFont typeface="+mj-lt"/>
              <a:buAutoNum type="arabicPeriod"/>
            </a:pPr>
            <a:r>
              <a:rPr lang="zh-TW" altLang="zh-TW" dirty="0" smtClean="0">
                <a:latin typeface="+mj-ea"/>
                <a:ea typeface="+mj-ea"/>
              </a:rPr>
              <a:t>臨</a:t>
            </a:r>
            <a:r>
              <a:rPr lang="zh-TW" altLang="zh-TW" dirty="0">
                <a:latin typeface="+mj-ea"/>
                <a:ea typeface="+mj-ea"/>
              </a:rPr>
              <a:t>採品：由使用單位提出購買量，若是有同類品，則須先處理原本庫存量再申請。</a:t>
            </a:r>
          </a:p>
          <a:p>
            <a:pPr marL="514350" indent="-514350">
              <a:lnSpc>
                <a:spcPct val="150000"/>
              </a:lnSpc>
              <a:buFont typeface="+mj-lt"/>
              <a:buAutoNum type="arabicPeriod"/>
            </a:pPr>
            <a:r>
              <a:rPr lang="zh-TW" altLang="zh-TW" dirty="0" smtClean="0">
                <a:latin typeface="+mj-ea"/>
                <a:ea typeface="+mj-ea"/>
              </a:rPr>
              <a:t>寄</a:t>
            </a:r>
            <a:r>
              <a:rPr lang="zh-TW" altLang="zh-TW" dirty="0">
                <a:latin typeface="+mj-ea"/>
                <a:ea typeface="+mj-ea"/>
              </a:rPr>
              <a:t>銷品：有計價收費資訊者，由系統自動轉為訂單發與廠商。</a:t>
            </a:r>
          </a:p>
          <a:p>
            <a:pPr marL="514350" indent="-514350">
              <a:lnSpc>
                <a:spcPct val="150000"/>
              </a:lnSpc>
              <a:buFont typeface="+mj-lt"/>
              <a:buAutoNum type="arabicPeriod"/>
            </a:pPr>
            <a:r>
              <a:rPr lang="zh-TW" altLang="zh-TW" dirty="0" smtClean="0">
                <a:latin typeface="+mj-ea"/>
                <a:ea typeface="+mj-ea"/>
              </a:rPr>
              <a:t>若</a:t>
            </a:r>
            <a:r>
              <a:rPr lang="zh-TW" altLang="zh-TW" dirty="0">
                <a:latin typeface="+mj-ea"/>
                <a:ea typeface="+mj-ea"/>
              </a:rPr>
              <a:t>產品三年內未曾採購使用，為確保醫材之安全性、品質或效益等，本院將停止採購此項醫材。若再有採購需求時，亦需重新進行試用流程。</a:t>
            </a:r>
          </a:p>
          <a:p>
            <a:pPr marL="514350" indent="-514350">
              <a:lnSpc>
                <a:spcPct val="150000"/>
              </a:lnSpc>
              <a:buFont typeface="+mj-lt"/>
              <a:buAutoNum type="arabicPeriod"/>
            </a:pPr>
            <a:endParaRPr lang="zh-TW" altLang="en-US" dirty="0">
              <a:latin typeface="+mj-ea"/>
              <a:ea typeface="+mj-ea"/>
            </a:endParaRPr>
          </a:p>
        </p:txBody>
      </p:sp>
      <p:sp>
        <p:nvSpPr>
          <p:cNvPr id="4" name="投影片編號版面配置區 3"/>
          <p:cNvSpPr>
            <a:spLocks noGrp="1"/>
          </p:cNvSpPr>
          <p:nvPr>
            <p:ph type="sldNum" sz="quarter" idx="12"/>
          </p:nvPr>
        </p:nvSpPr>
        <p:spPr/>
        <p:txBody>
          <a:bodyPr/>
          <a:lstStyle/>
          <a:p>
            <a:fld id="{9A749F91-9852-44A4-9532-C1B13592166B}" type="slidenum">
              <a:rPr lang="zh-TW" altLang="en-US" smtClean="0"/>
              <a:t>7</a:t>
            </a:fld>
            <a:endParaRPr lang="zh-TW" altLang="en-US"/>
          </a:p>
        </p:txBody>
      </p:sp>
    </p:spTree>
    <p:extLst>
      <p:ext uri="{BB962C8B-B14F-4D97-AF65-F5344CB8AC3E}">
        <p14:creationId xmlns:p14="http://schemas.microsoft.com/office/powerpoint/2010/main" val="1595578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325563"/>
          </a:xfrm>
        </p:spPr>
        <p:txBody>
          <a:bodyPr/>
          <a:lstStyle/>
          <a:p>
            <a:pPr algn="ctr"/>
            <a:r>
              <a:rPr lang="zh-TW" altLang="en-US" dirty="0" smtClean="0"/>
              <a:t>採購課審查</a:t>
            </a:r>
            <a:r>
              <a:rPr lang="en-US" altLang="zh-TW" dirty="0" smtClean="0"/>
              <a:t>-</a:t>
            </a:r>
            <a:r>
              <a:rPr lang="zh-TW" altLang="en-US" dirty="0" smtClean="0"/>
              <a:t>事前文件審查</a:t>
            </a:r>
            <a:endParaRPr lang="zh-TW" altLang="en-US" dirty="0"/>
          </a:p>
        </p:txBody>
      </p:sp>
      <p:sp>
        <p:nvSpPr>
          <p:cNvPr id="3" name="內容版面配置區 2"/>
          <p:cNvSpPr>
            <a:spLocks noGrp="1"/>
          </p:cNvSpPr>
          <p:nvPr>
            <p:ph idx="1"/>
          </p:nvPr>
        </p:nvSpPr>
        <p:spPr>
          <a:xfrm>
            <a:off x="838200" y="1213945"/>
            <a:ext cx="10515600" cy="4963018"/>
          </a:xfrm>
        </p:spPr>
        <p:txBody>
          <a:bodyPr>
            <a:normAutofit fontScale="92500" lnSpcReduction="20000"/>
          </a:bodyPr>
          <a:lstStyle/>
          <a:p>
            <a:pPr marL="514350" indent="-514350">
              <a:buFont typeface="+mj-lt"/>
              <a:buAutoNum type="arabicPeriod"/>
            </a:pPr>
            <a:r>
              <a:rPr lang="zh-TW" altLang="zh-TW" dirty="0">
                <a:latin typeface="+mj-ea"/>
                <a:ea typeface="+mj-ea"/>
              </a:rPr>
              <a:t>新品必須試用通過。</a:t>
            </a:r>
          </a:p>
          <a:p>
            <a:pPr marL="514350" indent="-514350">
              <a:buFont typeface="+mj-lt"/>
              <a:buAutoNum type="arabicPeriod"/>
            </a:pPr>
            <a:r>
              <a:rPr lang="zh-TW" altLang="zh-TW" dirty="0" smtClean="0">
                <a:latin typeface="+mj-ea"/>
                <a:ea typeface="+mj-ea"/>
              </a:rPr>
              <a:t>申請</a:t>
            </a:r>
            <a:r>
              <a:rPr lang="zh-TW" altLang="zh-TW" dirty="0">
                <a:latin typeface="+mj-ea"/>
                <a:ea typeface="+mj-ea"/>
              </a:rPr>
              <a:t>單上填寫完整並會簽流程完畢。</a:t>
            </a:r>
          </a:p>
          <a:p>
            <a:pPr marL="514350" indent="-514350">
              <a:buFont typeface="+mj-lt"/>
              <a:buAutoNum type="arabicPeriod"/>
            </a:pPr>
            <a:r>
              <a:rPr lang="zh-TW" altLang="zh-TW" dirty="0" smtClean="0">
                <a:latin typeface="+mj-ea"/>
                <a:ea typeface="+mj-ea"/>
              </a:rPr>
              <a:t>廠商</a:t>
            </a:r>
            <a:r>
              <a:rPr lang="zh-TW" altLang="zh-TW" dirty="0">
                <a:latin typeface="+mj-ea"/>
                <a:ea typeface="+mj-ea"/>
              </a:rPr>
              <a:t>提供完整之必要文件。</a:t>
            </a:r>
          </a:p>
          <a:p>
            <a:pPr marL="514350" indent="-514350">
              <a:buFont typeface="+mj-lt"/>
              <a:buAutoNum type="arabicPeriod"/>
            </a:pPr>
            <a:r>
              <a:rPr lang="zh-TW" altLang="zh-TW" dirty="0" smtClean="0">
                <a:latin typeface="+mj-ea"/>
                <a:ea typeface="+mj-ea"/>
              </a:rPr>
              <a:t>廠商</a:t>
            </a:r>
            <a:r>
              <a:rPr lang="zh-TW" altLang="zh-TW" dirty="0">
                <a:latin typeface="+mj-ea"/>
                <a:ea typeface="+mj-ea"/>
              </a:rPr>
              <a:t>提供進用作業費收據影本。</a:t>
            </a:r>
          </a:p>
          <a:p>
            <a:pPr marL="514350" indent="-514350">
              <a:buFont typeface="+mj-lt"/>
              <a:buAutoNum type="arabicPeriod"/>
            </a:pPr>
            <a:r>
              <a:rPr lang="zh-TW" altLang="zh-TW" dirty="0" smtClean="0">
                <a:latin typeface="+mj-ea"/>
                <a:ea typeface="+mj-ea"/>
              </a:rPr>
              <a:t>申請</a:t>
            </a:r>
            <a:r>
              <a:rPr lang="zh-TW" altLang="zh-TW" dirty="0">
                <a:latin typeface="+mj-ea"/>
                <a:ea typeface="+mj-ea"/>
              </a:rPr>
              <a:t>品項若屬自費特材，廠商需提出健保署公布於網站上的品項代碼，若自費品項未經健保署核定為內含，或不具自費代碼者，本院不採購。</a:t>
            </a:r>
          </a:p>
          <a:p>
            <a:pPr marL="514350" indent="-514350">
              <a:buFont typeface="+mj-lt"/>
              <a:buAutoNum type="arabicPeriod"/>
            </a:pPr>
            <a:r>
              <a:rPr lang="zh-TW" altLang="zh-TW" dirty="0" smtClean="0">
                <a:latin typeface="+mj-ea"/>
                <a:ea typeface="+mj-ea"/>
              </a:rPr>
              <a:t>申請</a:t>
            </a:r>
            <a:r>
              <a:rPr lang="zh-TW" altLang="zh-TW" dirty="0">
                <a:latin typeface="+mj-ea"/>
                <a:ea typeface="+mj-ea"/>
              </a:rPr>
              <a:t>品項若屬健保署來函建議由醫療院所或相關醫學會向健保署提出新增醫療服務診療項目及支付標準者，將等確認結果後再行申請。若申請單位急需使用時，請以簽辦箋方式簽核至審查小組主席同意辦理</a:t>
            </a:r>
            <a:r>
              <a:rPr lang="zh-TW" altLang="zh-TW" dirty="0" smtClean="0">
                <a:latin typeface="+mj-ea"/>
                <a:ea typeface="+mj-ea"/>
              </a:rPr>
              <a:t>。</a:t>
            </a:r>
            <a:endParaRPr lang="en-US" altLang="zh-TW" dirty="0" smtClean="0">
              <a:latin typeface="+mj-ea"/>
              <a:ea typeface="+mj-ea"/>
            </a:endParaRPr>
          </a:p>
          <a:p>
            <a:pPr marL="514350" indent="-514350">
              <a:buFont typeface="+mj-lt"/>
              <a:buAutoNum type="arabicPeriod"/>
            </a:pPr>
            <a:r>
              <a:rPr lang="zh-TW" altLang="en-US" dirty="0">
                <a:latin typeface="+mj-ea"/>
                <a:ea typeface="+mj-ea"/>
              </a:rPr>
              <a:t>「廠商參與馬偕紀念醫院新增醫材聲明書</a:t>
            </a:r>
            <a:r>
              <a:rPr lang="zh-TW" altLang="en-US" dirty="0" smtClean="0">
                <a:latin typeface="+mj-ea"/>
                <a:ea typeface="+mj-ea"/>
              </a:rPr>
              <a:t>」填寫為</a:t>
            </a:r>
            <a:r>
              <a:rPr lang="en-US" altLang="zh-TW" dirty="0" smtClean="0">
                <a:latin typeface="+mj-ea"/>
                <a:ea typeface="+mj-ea"/>
              </a:rPr>
              <a:t>”</a:t>
            </a:r>
            <a:r>
              <a:rPr lang="zh-TW" altLang="en-US" dirty="0" smtClean="0">
                <a:latin typeface="+mj-ea"/>
                <a:ea typeface="+mj-ea"/>
              </a:rPr>
              <a:t>有</a:t>
            </a:r>
            <a:r>
              <a:rPr lang="en-US" altLang="zh-TW" dirty="0" smtClean="0">
                <a:latin typeface="+mj-ea"/>
                <a:ea typeface="+mj-ea"/>
              </a:rPr>
              <a:t>”</a:t>
            </a:r>
            <a:r>
              <a:rPr lang="zh-TW" altLang="en-US" dirty="0" smtClean="0">
                <a:latin typeface="+mj-ea"/>
                <a:ea typeface="+mj-ea"/>
              </a:rPr>
              <a:t>者，案件須在新增醫材審查會議中討論。</a:t>
            </a:r>
            <a:endParaRPr lang="zh-TW" altLang="zh-TW" dirty="0">
              <a:latin typeface="+mj-ea"/>
              <a:ea typeface="+mj-ea"/>
            </a:endParaRPr>
          </a:p>
          <a:p>
            <a:pPr marL="514350" indent="-514350">
              <a:buFont typeface="+mj-lt"/>
              <a:buAutoNum type="arabicPeriod"/>
            </a:pPr>
            <a:endParaRPr lang="zh-TW" altLang="en-US" dirty="0">
              <a:latin typeface="+mj-ea"/>
              <a:ea typeface="+mj-ea"/>
            </a:endParaRPr>
          </a:p>
        </p:txBody>
      </p:sp>
      <p:sp>
        <p:nvSpPr>
          <p:cNvPr id="4" name="投影片編號版面配置區 3"/>
          <p:cNvSpPr>
            <a:spLocks noGrp="1"/>
          </p:cNvSpPr>
          <p:nvPr>
            <p:ph type="sldNum" sz="quarter" idx="12"/>
          </p:nvPr>
        </p:nvSpPr>
        <p:spPr/>
        <p:txBody>
          <a:bodyPr/>
          <a:lstStyle/>
          <a:p>
            <a:fld id="{9A749F91-9852-44A4-9532-C1B13592166B}" type="slidenum">
              <a:rPr lang="zh-TW" altLang="en-US" smtClean="0"/>
              <a:t>8</a:t>
            </a:fld>
            <a:endParaRPr lang="zh-TW" altLang="en-US"/>
          </a:p>
        </p:txBody>
      </p:sp>
    </p:spTree>
    <p:extLst>
      <p:ext uri="{BB962C8B-B14F-4D97-AF65-F5344CB8AC3E}">
        <p14:creationId xmlns:p14="http://schemas.microsoft.com/office/powerpoint/2010/main" val="1360295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38200" y="0"/>
            <a:ext cx="10515600" cy="1325563"/>
          </a:xfrm>
        </p:spPr>
        <p:txBody>
          <a:bodyPr/>
          <a:lstStyle/>
          <a:p>
            <a:pPr algn="ctr"/>
            <a:r>
              <a:rPr lang="zh-TW" altLang="en-US" dirty="0" smtClean="0"/>
              <a:t>採購課審查</a:t>
            </a:r>
            <a:r>
              <a:rPr lang="en-US" altLang="zh-TW" dirty="0" smtClean="0"/>
              <a:t>-</a:t>
            </a:r>
            <a:r>
              <a:rPr lang="zh-TW" altLang="en-US" dirty="0" smtClean="0"/>
              <a:t>品項審查</a:t>
            </a:r>
            <a:endParaRPr lang="zh-TW" altLang="en-US" dirty="0"/>
          </a:p>
        </p:txBody>
      </p:sp>
      <p:sp>
        <p:nvSpPr>
          <p:cNvPr id="3" name="內容版面配置區 2"/>
          <p:cNvSpPr>
            <a:spLocks noGrp="1"/>
          </p:cNvSpPr>
          <p:nvPr>
            <p:ph idx="1"/>
          </p:nvPr>
        </p:nvSpPr>
        <p:spPr>
          <a:xfrm>
            <a:off x="838200" y="1325563"/>
            <a:ext cx="10515600" cy="4851400"/>
          </a:xfrm>
        </p:spPr>
        <p:txBody>
          <a:bodyPr/>
          <a:lstStyle/>
          <a:p>
            <a:pPr>
              <a:lnSpc>
                <a:spcPct val="150000"/>
              </a:lnSpc>
            </a:pPr>
            <a:r>
              <a:rPr lang="zh-TW" altLang="zh-TW" dirty="0">
                <a:latin typeface="+mj-ea"/>
                <a:ea typeface="+mj-ea"/>
              </a:rPr>
              <a:t>若本院已有同類品多項者，於新增醫材審查工作小組會議中討論，決議確認汰換舊品替代新品方案。</a:t>
            </a:r>
          </a:p>
          <a:p>
            <a:pPr>
              <a:lnSpc>
                <a:spcPct val="150000"/>
              </a:lnSpc>
            </a:pPr>
            <a:r>
              <a:rPr lang="zh-TW" altLang="zh-TW" dirty="0" smtClean="0">
                <a:latin typeface="+mj-ea"/>
                <a:ea typeface="+mj-ea"/>
              </a:rPr>
              <a:t>議價</a:t>
            </a:r>
            <a:r>
              <a:rPr lang="zh-TW" altLang="zh-TW" dirty="0">
                <a:latin typeface="+mj-ea"/>
                <a:ea typeface="+mj-ea"/>
              </a:rPr>
              <a:t>結果，健保品項不超過合宜買價上限</a:t>
            </a:r>
            <a:r>
              <a:rPr lang="en-US" altLang="zh-TW" dirty="0">
                <a:latin typeface="+mj-ea"/>
                <a:ea typeface="+mj-ea"/>
              </a:rPr>
              <a:t>(</a:t>
            </a:r>
            <a:r>
              <a:rPr lang="zh-TW" altLang="zh-TW" dirty="0">
                <a:latin typeface="+mj-ea"/>
                <a:ea typeface="+mj-ea"/>
              </a:rPr>
              <a:t>須參考健保點數及點值</a:t>
            </a:r>
            <a:r>
              <a:rPr lang="en-US" altLang="zh-TW" dirty="0">
                <a:latin typeface="+mj-ea"/>
                <a:ea typeface="+mj-ea"/>
              </a:rPr>
              <a:t>)</a:t>
            </a:r>
            <a:r>
              <a:rPr lang="zh-TW" altLang="zh-TW" dirty="0">
                <a:latin typeface="+mj-ea"/>
                <a:ea typeface="+mj-ea"/>
              </a:rPr>
              <a:t>。</a:t>
            </a:r>
          </a:p>
          <a:p>
            <a:pPr>
              <a:lnSpc>
                <a:spcPct val="150000"/>
              </a:lnSpc>
            </a:pPr>
            <a:r>
              <a:rPr lang="zh-TW" altLang="zh-TW" dirty="0" smtClean="0">
                <a:latin typeface="+mj-ea"/>
                <a:ea typeface="+mj-ea"/>
              </a:rPr>
              <a:t>若</a:t>
            </a:r>
            <a:r>
              <a:rPr lang="zh-TW" altLang="zh-TW" dirty="0">
                <a:latin typeface="+mj-ea"/>
                <a:ea typeface="+mj-ea"/>
              </a:rPr>
              <a:t>有同類舊品，須先將舊品用畢後方可訂購新品。</a:t>
            </a:r>
            <a:endParaRPr lang="zh-TW" altLang="en-US" dirty="0">
              <a:latin typeface="+mj-ea"/>
              <a:ea typeface="+mj-ea"/>
            </a:endParaRPr>
          </a:p>
        </p:txBody>
      </p:sp>
      <p:sp>
        <p:nvSpPr>
          <p:cNvPr id="4" name="投影片編號版面配置區 3"/>
          <p:cNvSpPr>
            <a:spLocks noGrp="1"/>
          </p:cNvSpPr>
          <p:nvPr>
            <p:ph type="sldNum" sz="quarter" idx="12"/>
          </p:nvPr>
        </p:nvSpPr>
        <p:spPr/>
        <p:txBody>
          <a:bodyPr/>
          <a:lstStyle/>
          <a:p>
            <a:fld id="{9A749F91-9852-44A4-9532-C1B13592166B}" type="slidenum">
              <a:rPr lang="zh-TW" altLang="en-US" smtClean="0"/>
              <a:t>9</a:t>
            </a:fld>
            <a:endParaRPr lang="zh-TW" altLang="en-US"/>
          </a:p>
        </p:txBody>
      </p:sp>
    </p:spTree>
    <p:extLst>
      <p:ext uri="{BB962C8B-B14F-4D97-AF65-F5344CB8AC3E}">
        <p14:creationId xmlns:p14="http://schemas.microsoft.com/office/powerpoint/2010/main" val="1655330291"/>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onstantia-Franklin Gothic Book">
      <a:maj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TotalTime>
  <Words>1026</Words>
  <Application>Microsoft Office PowerPoint</Application>
  <PresentationFormat>寬螢幕</PresentationFormat>
  <Paragraphs>68</Paragraphs>
  <Slides>11</Slides>
  <Notes>2</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11</vt:i4>
      </vt:variant>
    </vt:vector>
  </HeadingPairs>
  <TitlesOfParts>
    <vt:vector size="19" baseType="lpstr">
      <vt:lpstr>微軟正黑體</vt:lpstr>
      <vt:lpstr>新細明體</vt:lpstr>
      <vt:lpstr>標楷體</vt:lpstr>
      <vt:lpstr>Arial</vt:lpstr>
      <vt:lpstr>Calibri</vt:lpstr>
      <vt:lpstr>Constantia</vt:lpstr>
      <vt:lpstr>Franklin Gothic Book</vt:lpstr>
      <vt:lpstr>Office 佈景主題</vt:lpstr>
      <vt:lpstr>馬偕醫院採購課</vt:lpstr>
      <vt:lpstr>新增醫材申請條件</vt:lpstr>
      <vt:lpstr>廠商準備文件</vt:lpstr>
      <vt:lpstr>廠商進用作業費</vt:lpstr>
      <vt:lpstr>採購課審核-欄位審核</vt:lpstr>
      <vt:lpstr>           採購課審核-健保(自費)審核</vt:lpstr>
      <vt:lpstr>第一次申購原則</vt:lpstr>
      <vt:lpstr>採購課審查-事前文件審查</vt:lpstr>
      <vt:lpstr>採購課審查-品項審查</vt:lpstr>
      <vt:lpstr>寄銷品管理</vt:lpstr>
      <vt:lpstr>未達審查條件新品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黃瓊瑤</dc:creator>
  <cp:lastModifiedBy>黃瓊瑤</cp:lastModifiedBy>
  <cp:revision>19</cp:revision>
  <dcterms:created xsi:type="dcterms:W3CDTF">2017-09-05T03:50:48Z</dcterms:created>
  <dcterms:modified xsi:type="dcterms:W3CDTF">2021-10-13T03:03:14Z</dcterms:modified>
</cp:coreProperties>
</file>